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Extra-Bold" charset="1" panose="00000900000000000000"/>
      <p:regular r:id="rId10"/>
    </p:embeddedFont>
    <p:embeddedFont>
      <p:font typeface="Montserrat Extra-Bold Bold" charset="1" panose="00000A00000000000000"/>
      <p:regular r:id="rId11"/>
    </p:embeddedFont>
    <p:embeddedFont>
      <p:font typeface="Montserrat Extra-Bold Italics" charset="1" panose="00000900000000000000"/>
      <p:regular r:id="rId12"/>
    </p:embeddedFont>
    <p:embeddedFont>
      <p:font typeface="Montserrat Extra-Bold Bold Italics" charset="1" panose="00000A00000000000000"/>
      <p:regular r:id="rId13"/>
    </p:embeddedFont>
    <p:embeddedFont>
      <p:font typeface="Montserrat" charset="1" panose="00000500000000000000"/>
      <p:regular r:id="rId14"/>
    </p:embeddedFont>
    <p:embeddedFont>
      <p:font typeface="Montserrat Bold" charset="1" panose="00000600000000000000"/>
      <p:regular r:id="rId15"/>
    </p:embeddedFont>
    <p:embeddedFont>
      <p:font typeface="Montserrat Italics" charset="1" panose="00000500000000000000"/>
      <p:regular r:id="rId16"/>
    </p:embeddedFont>
    <p:embeddedFont>
      <p:font typeface="Montserrat Bold Italics" charset="1" panose="00000600000000000000"/>
      <p:regular r:id="rId17"/>
    </p:embeddedFont>
    <p:embeddedFont>
      <p:font typeface="Noto Serif Display Black" charset="1" panose="02020A02080505020204"/>
      <p:regular r:id="rId18"/>
    </p:embeddedFont>
    <p:embeddedFont>
      <p:font typeface="Noto Serif Display Black Italics" charset="1" panose="02020A020805050902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slides/slide1.xml" Type="http://schemas.openxmlformats.org/officeDocument/2006/relationships/slide"/><Relationship Id="rId21" Target="slides/slide2.xml" Type="http://schemas.openxmlformats.org/officeDocument/2006/relationships/slide"/><Relationship Id="rId22" Target="slides/slide3.xml" Type="http://schemas.openxmlformats.org/officeDocument/2006/relationships/slide"/><Relationship Id="rId23" Target="slides/slide4.xml" Type="http://schemas.openxmlformats.org/officeDocument/2006/relationships/slide"/><Relationship Id="rId24" Target="slides/slide5.xml" Type="http://schemas.openxmlformats.org/officeDocument/2006/relationships/slide"/><Relationship Id="rId25" Target="slides/slide6.xml" Type="http://schemas.openxmlformats.org/officeDocument/2006/relationships/slide"/><Relationship Id="rId26" Target="slides/slide7.xml" Type="http://schemas.openxmlformats.org/officeDocument/2006/relationships/slide"/><Relationship Id="rId27" Target="slides/slide8.xml" Type="http://schemas.openxmlformats.org/officeDocument/2006/relationships/slide"/><Relationship Id="rId28" Target="slides/slide9.xml" Type="http://schemas.openxmlformats.org/officeDocument/2006/relationships/slide"/><Relationship Id="rId29" Target="slides/slide10.xml" Type="http://schemas.openxmlformats.org/officeDocument/2006/relationships/slide"/><Relationship Id="rId3" Target="viewProps.xml" Type="http://schemas.openxmlformats.org/officeDocument/2006/relationships/viewProps"/><Relationship Id="rId30" Target="slides/slide11.xml" Type="http://schemas.openxmlformats.org/officeDocument/2006/relationships/slide"/><Relationship Id="rId31" Target="slides/slide12.xml" Type="http://schemas.openxmlformats.org/officeDocument/2006/relationships/slide"/><Relationship Id="rId32" Target="slides/slide13.xml" Type="http://schemas.openxmlformats.org/officeDocument/2006/relationships/slide"/><Relationship Id="rId33" Target="slides/slide14.xml" Type="http://schemas.openxmlformats.org/officeDocument/2006/relationships/slide"/><Relationship Id="rId34" Target="slides/slide15.xml" Type="http://schemas.openxmlformats.org/officeDocument/2006/relationships/slide"/><Relationship Id="rId35" Target="slides/slide16.xml" Type="http://schemas.openxmlformats.org/officeDocument/2006/relationships/slide"/><Relationship Id="rId36" Target="slides/slide17.xml" Type="http://schemas.openxmlformats.org/officeDocument/2006/relationships/slide"/><Relationship Id="rId37" Target="slides/slide18.xml" Type="http://schemas.openxmlformats.org/officeDocument/2006/relationships/slide"/><Relationship Id="rId38" Target="slides/slide19.xml" Type="http://schemas.openxmlformats.org/officeDocument/2006/relationships/slide"/><Relationship Id="rId39" Target="slides/slide20.xml" Type="http://schemas.openxmlformats.org/officeDocument/2006/relationships/slide"/><Relationship Id="rId4" Target="theme/theme1.xml" Type="http://schemas.openxmlformats.org/officeDocument/2006/relationships/theme"/><Relationship Id="rId40" Target="slides/slide21.xml" Type="http://schemas.openxmlformats.org/officeDocument/2006/relationships/slide"/><Relationship Id="rId41" Target="slides/slide22.xml" Type="http://schemas.openxmlformats.org/officeDocument/2006/relationships/slide"/><Relationship Id="rId42" Target="slides/slide23.xml" Type="http://schemas.openxmlformats.org/officeDocument/2006/relationships/slide"/><Relationship Id="rId43" Target="slides/slide24.xml" Type="http://schemas.openxmlformats.org/officeDocument/2006/relationships/slide"/><Relationship Id="rId44" Target="slides/slide25.xml" Type="http://schemas.openxmlformats.org/officeDocument/2006/relationships/slide"/><Relationship Id="rId45" Target="slides/slide26.xml" Type="http://schemas.openxmlformats.org/officeDocument/2006/relationships/slide"/><Relationship Id="rId46" Target="slides/slide27.xml" Type="http://schemas.openxmlformats.org/officeDocument/2006/relationships/slide"/><Relationship Id="rId47" Target="slides/slide28.xml" Type="http://schemas.openxmlformats.org/officeDocument/2006/relationships/slide"/><Relationship Id="rId48" Target="slides/slide29.xml" Type="http://schemas.openxmlformats.org/officeDocument/2006/relationships/slide"/><Relationship Id="rId49" Target="slides/slide30.xml" Type="http://schemas.openxmlformats.org/officeDocument/2006/relationships/slide"/><Relationship Id="rId5" Target="tableStyles.xml" Type="http://schemas.openxmlformats.org/officeDocument/2006/relationships/tableStyles"/><Relationship Id="rId50" Target="slides/slide31.xml" Type="http://schemas.openxmlformats.org/officeDocument/2006/relationships/slide"/><Relationship Id="rId51" Target="slides/slide3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gif"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7020778">
            <a:off x="-6402716" y="821505"/>
            <a:ext cx="16230600" cy="10441156"/>
          </a:xfrm>
          <a:prstGeom prst="rect">
            <a:avLst/>
          </a:prstGeom>
          <a:solidFill>
            <a:srgbClr val="213559"/>
          </a:solidFill>
        </p:spPr>
      </p:sp>
      <p:sp>
        <p:nvSpPr>
          <p:cNvPr name="AutoShape 3" id="3"/>
          <p:cNvSpPr/>
          <p:nvPr/>
        </p:nvSpPr>
        <p:spPr>
          <a:xfrm rot="-7020778">
            <a:off x="-7861675" y="821505"/>
            <a:ext cx="16230600" cy="10441156"/>
          </a:xfrm>
          <a:prstGeom prst="rect">
            <a:avLst/>
          </a:prstGeom>
          <a:solidFill>
            <a:srgbClr val="263F6B"/>
          </a:solidFill>
        </p:spPr>
      </p:sp>
      <p:sp>
        <p:nvSpPr>
          <p:cNvPr name="Freeform 4" id="4"/>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rot="0">
            <a:off x="-1536273" y="4580698"/>
            <a:ext cx="5244233" cy="0"/>
          </a:xfrm>
          <a:prstGeom prst="line">
            <a:avLst/>
          </a:prstGeom>
          <a:ln cap="rnd" w="19050">
            <a:solidFill>
              <a:srgbClr val="FFFFFF"/>
            </a:solidFill>
            <a:prstDash val="solid"/>
            <a:headEnd type="none" len="sm" w="sm"/>
            <a:tailEnd type="none" len="sm" w="sm"/>
          </a:ln>
        </p:spPr>
      </p:sp>
      <p:sp>
        <p:nvSpPr>
          <p:cNvPr name="AutoShape 7" id="7"/>
          <p:cNvSpPr/>
          <p:nvPr/>
        </p:nvSpPr>
        <p:spPr>
          <a:xfrm rot="0">
            <a:off x="-2298994" y="9582841"/>
            <a:ext cx="9005773" cy="0"/>
          </a:xfrm>
          <a:prstGeom prst="line">
            <a:avLst/>
          </a:prstGeom>
          <a:ln cap="rnd" w="19050">
            <a:solidFill>
              <a:srgbClr val="FFFFFF"/>
            </a:solidFill>
            <a:prstDash val="solid"/>
            <a:headEnd type="none" len="sm" w="sm"/>
            <a:tailEnd type="none" len="sm" w="sm"/>
          </a:ln>
        </p:spPr>
      </p:sp>
      <p:sp>
        <p:nvSpPr>
          <p:cNvPr name="AutoShape 8" id="8"/>
          <p:cNvSpPr/>
          <p:nvPr/>
        </p:nvSpPr>
        <p:spPr>
          <a:xfrm rot="0">
            <a:off x="-3516288" y="3712270"/>
            <a:ext cx="5720180" cy="0"/>
          </a:xfrm>
          <a:prstGeom prst="line">
            <a:avLst/>
          </a:prstGeom>
          <a:ln cap="rnd" w="19050">
            <a:solidFill>
              <a:srgbClr val="FFFFFF"/>
            </a:solidFill>
            <a:prstDash val="solid"/>
            <a:headEnd type="none" len="sm" w="sm"/>
            <a:tailEnd type="none" len="sm" w="sm"/>
          </a:ln>
        </p:spPr>
      </p:sp>
      <p:sp>
        <p:nvSpPr>
          <p:cNvPr name="AutoShape 9" id="9"/>
          <p:cNvSpPr/>
          <p:nvPr/>
        </p:nvSpPr>
        <p:spPr>
          <a:xfrm rot="0">
            <a:off x="3066191" y="2823187"/>
            <a:ext cx="930938" cy="0"/>
          </a:xfrm>
          <a:prstGeom prst="line">
            <a:avLst/>
          </a:prstGeom>
          <a:ln cap="rnd" w="19050">
            <a:solidFill>
              <a:srgbClr val="FFFFFF"/>
            </a:solidFill>
            <a:prstDash val="solid"/>
            <a:headEnd type="none" len="sm" w="sm"/>
            <a:tailEnd type="none" len="sm" w="sm"/>
          </a:ln>
        </p:spPr>
      </p:sp>
      <p:sp>
        <p:nvSpPr>
          <p:cNvPr name="AutoShape 10" id="10"/>
          <p:cNvSpPr/>
          <p:nvPr/>
        </p:nvSpPr>
        <p:spPr>
          <a:xfrm rot="0">
            <a:off x="628699" y="2392260"/>
            <a:ext cx="1291530" cy="0"/>
          </a:xfrm>
          <a:prstGeom prst="line">
            <a:avLst/>
          </a:prstGeom>
          <a:ln cap="rnd" w="19050">
            <a:solidFill>
              <a:srgbClr val="FFFFFF"/>
            </a:solidFill>
            <a:prstDash val="solid"/>
            <a:headEnd type="none" len="sm" w="sm"/>
            <a:tailEnd type="none" len="sm" w="sm"/>
          </a:ln>
        </p:spPr>
      </p:sp>
      <p:sp>
        <p:nvSpPr>
          <p:cNvPr name="TextBox 11" id="11"/>
          <p:cNvSpPr txBox="true"/>
          <p:nvPr/>
        </p:nvSpPr>
        <p:spPr>
          <a:xfrm rot="0">
            <a:off x="13250190" y="8266110"/>
            <a:ext cx="4452104" cy="1447799"/>
          </a:xfrm>
          <a:prstGeom prst="rect">
            <a:avLst/>
          </a:prstGeom>
        </p:spPr>
        <p:txBody>
          <a:bodyPr anchor="t" rtlCol="false" tIns="0" lIns="0" bIns="0" rIns="0">
            <a:spAutoFit/>
          </a:bodyPr>
          <a:lstStyle/>
          <a:p>
            <a:pPr algn="ctr">
              <a:lnSpc>
                <a:spcPts val="12000"/>
              </a:lnSpc>
              <a:spcBef>
                <a:spcPct val="0"/>
              </a:spcBef>
            </a:pPr>
            <a:r>
              <a:rPr lang="en-US" sz="8000" spc="160">
                <a:solidFill>
                  <a:srgbClr val="8C52FF"/>
                </a:solidFill>
                <a:latin typeface="Montserrat Bold"/>
              </a:rPr>
              <a:t>NHÓM 5</a:t>
            </a:r>
          </a:p>
        </p:txBody>
      </p:sp>
      <p:sp>
        <p:nvSpPr>
          <p:cNvPr name="TextBox 12" id="12"/>
          <p:cNvSpPr txBox="true"/>
          <p:nvPr/>
        </p:nvSpPr>
        <p:spPr>
          <a:xfrm rot="0">
            <a:off x="6016303" y="733425"/>
            <a:ext cx="12571115" cy="5867406"/>
          </a:xfrm>
          <a:prstGeom prst="rect">
            <a:avLst/>
          </a:prstGeom>
        </p:spPr>
        <p:txBody>
          <a:bodyPr anchor="t" rtlCol="false" tIns="0" lIns="0" bIns="0" rIns="0">
            <a:spAutoFit/>
          </a:bodyPr>
          <a:lstStyle/>
          <a:p>
            <a:pPr algn="ctr">
              <a:lnSpc>
                <a:spcPts val="15749"/>
              </a:lnSpc>
              <a:spcBef>
                <a:spcPct val="0"/>
              </a:spcBef>
            </a:pPr>
            <a:r>
              <a:rPr lang="en-US" sz="10499" spc="209">
                <a:solidFill>
                  <a:srgbClr val="213559"/>
                </a:solidFill>
                <a:latin typeface="Montserrat Bold"/>
              </a:rPr>
              <a:t>Xây dựng ứng dụng bán nước hoa</a:t>
            </a:r>
          </a:p>
        </p:txBody>
      </p:sp>
      <p:sp>
        <p:nvSpPr>
          <p:cNvPr name="TextBox 13" id="13"/>
          <p:cNvSpPr txBox="true"/>
          <p:nvPr/>
        </p:nvSpPr>
        <p:spPr>
          <a:xfrm rot="0">
            <a:off x="17848215" y="9525691"/>
            <a:ext cx="289084"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14079" y="1028700"/>
            <a:ext cx="9264677" cy="8794564"/>
          </a:xfrm>
          <a:custGeom>
            <a:avLst/>
            <a:gdLst/>
            <a:ahLst/>
            <a:cxnLst/>
            <a:rect r="r" b="b" t="t" l="l"/>
            <a:pathLst>
              <a:path h="8794564" w="9264677">
                <a:moveTo>
                  <a:pt x="0" y="0"/>
                </a:moveTo>
                <a:lnTo>
                  <a:pt x="9264678" y="0"/>
                </a:lnTo>
                <a:lnTo>
                  <a:pt x="9264678" y="8794564"/>
                </a:lnTo>
                <a:lnTo>
                  <a:pt x="0" y="8794564"/>
                </a:lnTo>
                <a:lnTo>
                  <a:pt x="0" y="0"/>
                </a:lnTo>
                <a:close/>
              </a:path>
            </a:pathLst>
          </a:custGeom>
          <a:blipFill>
            <a:blip r:embed="rId2"/>
            <a:stretch>
              <a:fillRect l="0" t="0" r="0" b="0"/>
            </a:stretch>
          </a:blipFill>
        </p:spPr>
      </p:sp>
      <p:sp>
        <p:nvSpPr>
          <p:cNvPr name="TextBox 3" id="3"/>
          <p:cNvSpPr txBox="true"/>
          <p:nvPr/>
        </p:nvSpPr>
        <p:spPr>
          <a:xfrm rot="0">
            <a:off x="429989" y="140892"/>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a. Vai trò khách hàng(user)</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5146" y="847855"/>
            <a:ext cx="4571957" cy="8410445"/>
          </a:xfrm>
          <a:custGeom>
            <a:avLst/>
            <a:gdLst/>
            <a:ahLst/>
            <a:cxnLst/>
            <a:rect r="r" b="b" t="t" l="l"/>
            <a:pathLst>
              <a:path h="8410445" w="4571957">
                <a:moveTo>
                  <a:pt x="0" y="0"/>
                </a:moveTo>
                <a:lnTo>
                  <a:pt x="4571956" y="0"/>
                </a:lnTo>
                <a:lnTo>
                  <a:pt x="4571956" y="8410445"/>
                </a:lnTo>
                <a:lnTo>
                  <a:pt x="0" y="8410445"/>
                </a:lnTo>
                <a:lnTo>
                  <a:pt x="0" y="0"/>
                </a:lnTo>
                <a:close/>
              </a:path>
            </a:pathLst>
          </a:custGeom>
          <a:blipFill>
            <a:blip r:embed="rId2"/>
            <a:stretch>
              <a:fillRect l="0" t="0" r="0" b="0"/>
            </a:stretch>
          </a:blipFill>
        </p:spPr>
      </p:sp>
      <p:sp>
        <p:nvSpPr>
          <p:cNvPr name="Freeform 3" id="3"/>
          <p:cNvSpPr/>
          <p:nvPr/>
        </p:nvSpPr>
        <p:spPr>
          <a:xfrm flipH="false" flipV="false" rot="0">
            <a:off x="7338767" y="847855"/>
            <a:ext cx="3689806" cy="8410445"/>
          </a:xfrm>
          <a:custGeom>
            <a:avLst/>
            <a:gdLst/>
            <a:ahLst/>
            <a:cxnLst/>
            <a:rect r="r" b="b" t="t" l="l"/>
            <a:pathLst>
              <a:path h="8410445" w="3689806">
                <a:moveTo>
                  <a:pt x="0" y="0"/>
                </a:moveTo>
                <a:lnTo>
                  <a:pt x="3689806" y="0"/>
                </a:lnTo>
                <a:lnTo>
                  <a:pt x="3689806" y="8410445"/>
                </a:lnTo>
                <a:lnTo>
                  <a:pt x="0" y="8410445"/>
                </a:lnTo>
                <a:lnTo>
                  <a:pt x="0" y="0"/>
                </a:lnTo>
                <a:close/>
              </a:path>
            </a:pathLst>
          </a:custGeom>
          <a:blipFill>
            <a:blip r:embed="rId3"/>
            <a:stretch>
              <a:fillRect l="0" t="0" r="0" b="0"/>
            </a:stretch>
          </a:blipFill>
        </p:spPr>
      </p:sp>
      <p:sp>
        <p:nvSpPr>
          <p:cNvPr name="Freeform 4" id="4"/>
          <p:cNvSpPr/>
          <p:nvPr/>
        </p:nvSpPr>
        <p:spPr>
          <a:xfrm flipH="false" flipV="false" rot="0">
            <a:off x="11841473" y="847855"/>
            <a:ext cx="4854720" cy="8410445"/>
          </a:xfrm>
          <a:custGeom>
            <a:avLst/>
            <a:gdLst/>
            <a:ahLst/>
            <a:cxnLst/>
            <a:rect r="r" b="b" t="t" l="l"/>
            <a:pathLst>
              <a:path h="8410445" w="4854720">
                <a:moveTo>
                  <a:pt x="0" y="0"/>
                </a:moveTo>
                <a:lnTo>
                  <a:pt x="4854720" y="0"/>
                </a:lnTo>
                <a:lnTo>
                  <a:pt x="4854720" y="8410445"/>
                </a:lnTo>
                <a:lnTo>
                  <a:pt x="0" y="8410445"/>
                </a:lnTo>
                <a:lnTo>
                  <a:pt x="0" y="0"/>
                </a:lnTo>
                <a:close/>
              </a:path>
            </a:pathLst>
          </a:custGeom>
          <a:blipFill>
            <a:blip r:embed="rId4"/>
            <a:stretch>
              <a:fillRect l="0" t="0" r="0" b="0"/>
            </a:stretch>
          </a:blipFill>
        </p:spPr>
      </p:sp>
      <p:sp>
        <p:nvSpPr>
          <p:cNvPr name="TextBox 5" id="5"/>
          <p:cNvSpPr txBox="true"/>
          <p:nvPr/>
        </p:nvSpPr>
        <p:spPr>
          <a:xfrm rot="0">
            <a:off x="426441" y="100409"/>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a. Vai trò khách hàng(user)</a:t>
            </a:r>
          </a:p>
          <a:p>
            <a:pPr algn="l">
              <a:lnSpc>
                <a:spcPts val="5249"/>
              </a:lnSpc>
            </a:pPr>
          </a:p>
        </p:txBody>
      </p:sp>
      <p:sp>
        <p:nvSpPr>
          <p:cNvPr name="TextBox 6" id="6"/>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43813" y="1028700"/>
            <a:ext cx="13168330" cy="8508767"/>
          </a:xfrm>
          <a:custGeom>
            <a:avLst/>
            <a:gdLst/>
            <a:ahLst/>
            <a:cxnLst/>
            <a:rect r="r" b="b" t="t" l="l"/>
            <a:pathLst>
              <a:path h="8508767" w="13168330">
                <a:moveTo>
                  <a:pt x="0" y="0"/>
                </a:moveTo>
                <a:lnTo>
                  <a:pt x="13168330" y="0"/>
                </a:lnTo>
                <a:lnTo>
                  <a:pt x="13168330" y="8508767"/>
                </a:lnTo>
                <a:lnTo>
                  <a:pt x="0" y="8508767"/>
                </a:lnTo>
                <a:lnTo>
                  <a:pt x="0" y="0"/>
                </a:lnTo>
                <a:close/>
              </a:path>
            </a:pathLst>
          </a:custGeom>
          <a:blipFill>
            <a:blip r:embed="rId2"/>
            <a:stretch>
              <a:fillRect l="0" t="0" r="0" b="0"/>
            </a:stretch>
          </a:blipFill>
        </p:spPr>
      </p:sp>
      <p:sp>
        <p:nvSpPr>
          <p:cNvPr name="TextBox 3" id="3"/>
          <p:cNvSpPr txBox="true"/>
          <p:nvPr/>
        </p:nvSpPr>
        <p:spPr>
          <a:xfrm rot="0">
            <a:off x="426441" y="100409"/>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a. Vai trò khách hàng(user)</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92758" y="1028700"/>
            <a:ext cx="10591996" cy="8646315"/>
          </a:xfrm>
          <a:custGeom>
            <a:avLst/>
            <a:gdLst/>
            <a:ahLst/>
            <a:cxnLst/>
            <a:rect r="r" b="b" t="t" l="l"/>
            <a:pathLst>
              <a:path h="8646315" w="10591996">
                <a:moveTo>
                  <a:pt x="0" y="0"/>
                </a:moveTo>
                <a:lnTo>
                  <a:pt x="10591996" y="0"/>
                </a:lnTo>
                <a:lnTo>
                  <a:pt x="10591996" y="8646315"/>
                </a:lnTo>
                <a:lnTo>
                  <a:pt x="0" y="8646315"/>
                </a:lnTo>
                <a:lnTo>
                  <a:pt x="0" y="0"/>
                </a:lnTo>
                <a:close/>
              </a:path>
            </a:pathLst>
          </a:custGeom>
          <a:blipFill>
            <a:blip r:embed="rId2"/>
            <a:stretch>
              <a:fillRect l="0" t="0" r="0" b="0"/>
            </a:stretch>
          </a:blipFill>
        </p:spPr>
      </p:sp>
      <p:sp>
        <p:nvSpPr>
          <p:cNvPr name="TextBox 3" id="3"/>
          <p:cNvSpPr txBox="true"/>
          <p:nvPr/>
        </p:nvSpPr>
        <p:spPr>
          <a:xfrm rot="0">
            <a:off x="426441" y="100409"/>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a. Vai trò khách hàng(user)</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588014" y="1028700"/>
            <a:ext cx="10681348" cy="8575319"/>
          </a:xfrm>
          <a:custGeom>
            <a:avLst/>
            <a:gdLst/>
            <a:ahLst/>
            <a:cxnLst/>
            <a:rect r="r" b="b" t="t" l="l"/>
            <a:pathLst>
              <a:path h="8575319" w="10681348">
                <a:moveTo>
                  <a:pt x="0" y="0"/>
                </a:moveTo>
                <a:lnTo>
                  <a:pt x="10681348" y="0"/>
                </a:lnTo>
                <a:lnTo>
                  <a:pt x="10681348" y="8575319"/>
                </a:lnTo>
                <a:lnTo>
                  <a:pt x="0" y="8575319"/>
                </a:lnTo>
                <a:lnTo>
                  <a:pt x="0" y="0"/>
                </a:lnTo>
                <a:close/>
              </a:path>
            </a:pathLst>
          </a:custGeom>
          <a:blipFill>
            <a:blip r:embed="rId2"/>
            <a:stretch>
              <a:fillRect l="0" t="0" r="0" b="0"/>
            </a:stretch>
          </a:blipFill>
        </p:spPr>
      </p:sp>
      <p:sp>
        <p:nvSpPr>
          <p:cNvPr name="TextBox 3" id="3"/>
          <p:cNvSpPr txBox="true"/>
          <p:nvPr/>
        </p:nvSpPr>
        <p:spPr>
          <a:xfrm rot="0">
            <a:off x="426441" y="100409"/>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a. Vai trò khách hàng(user)</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83383" y="924961"/>
            <a:ext cx="13595088" cy="8776749"/>
          </a:xfrm>
          <a:custGeom>
            <a:avLst/>
            <a:gdLst/>
            <a:ahLst/>
            <a:cxnLst/>
            <a:rect r="r" b="b" t="t" l="l"/>
            <a:pathLst>
              <a:path h="8776749" w="13595088">
                <a:moveTo>
                  <a:pt x="0" y="0"/>
                </a:moveTo>
                <a:lnTo>
                  <a:pt x="13595088" y="0"/>
                </a:lnTo>
                <a:lnTo>
                  <a:pt x="13595088" y="8776749"/>
                </a:lnTo>
                <a:lnTo>
                  <a:pt x="0" y="8776749"/>
                </a:lnTo>
                <a:lnTo>
                  <a:pt x="0" y="0"/>
                </a:lnTo>
                <a:close/>
              </a:path>
            </a:pathLst>
          </a:custGeom>
          <a:blipFill>
            <a:blip r:embed="rId2"/>
            <a:stretch>
              <a:fillRect l="0" t="0" r="0" b="0"/>
            </a:stretch>
          </a:blipFill>
        </p:spPr>
      </p:sp>
      <p:sp>
        <p:nvSpPr>
          <p:cNvPr name="TextBox 3" id="3"/>
          <p:cNvSpPr txBox="true"/>
          <p:nvPr/>
        </p:nvSpPr>
        <p:spPr>
          <a:xfrm rot="0">
            <a:off x="435966" y="100409"/>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a. Vai trò khách hàng(user)</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57878" y="1028700"/>
            <a:ext cx="9074499" cy="8707198"/>
          </a:xfrm>
          <a:custGeom>
            <a:avLst/>
            <a:gdLst/>
            <a:ahLst/>
            <a:cxnLst/>
            <a:rect r="r" b="b" t="t" l="l"/>
            <a:pathLst>
              <a:path h="8707198" w="9074499">
                <a:moveTo>
                  <a:pt x="0" y="0"/>
                </a:moveTo>
                <a:lnTo>
                  <a:pt x="9074499" y="0"/>
                </a:lnTo>
                <a:lnTo>
                  <a:pt x="9074499" y="8707198"/>
                </a:lnTo>
                <a:lnTo>
                  <a:pt x="0" y="8707198"/>
                </a:lnTo>
                <a:lnTo>
                  <a:pt x="0" y="0"/>
                </a:lnTo>
                <a:close/>
              </a:path>
            </a:pathLst>
          </a:custGeom>
          <a:blipFill>
            <a:blip r:embed="rId2"/>
            <a:stretch>
              <a:fillRect l="0" t="0" r="0" b="0"/>
            </a:stretch>
          </a:blipFill>
        </p:spPr>
      </p:sp>
      <p:sp>
        <p:nvSpPr>
          <p:cNvPr name="TextBox 3" id="3"/>
          <p:cNvSpPr txBox="true"/>
          <p:nvPr/>
        </p:nvSpPr>
        <p:spPr>
          <a:xfrm rot="0">
            <a:off x="478698" y="164570"/>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b. Vai trò quản lý(admin)</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66420" y="1028700"/>
            <a:ext cx="9163985" cy="8968518"/>
          </a:xfrm>
          <a:custGeom>
            <a:avLst/>
            <a:gdLst/>
            <a:ahLst/>
            <a:cxnLst/>
            <a:rect r="r" b="b" t="t" l="l"/>
            <a:pathLst>
              <a:path h="8968518" w="9163985">
                <a:moveTo>
                  <a:pt x="0" y="0"/>
                </a:moveTo>
                <a:lnTo>
                  <a:pt x="9163985" y="0"/>
                </a:lnTo>
                <a:lnTo>
                  <a:pt x="9163985" y="8968518"/>
                </a:lnTo>
                <a:lnTo>
                  <a:pt x="0" y="8968518"/>
                </a:lnTo>
                <a:lnTo>
                  <a:pt x="0" y="0"/>
                </a:lnTo>
                <a:close/>
              </a:path>
            </a:pathLst>
          </a:custGeom>
          <a:blipFill>
            <a:blip r:embed="rId2"/>
            <a:stretch>
              <a:fillRect l="0" t="0" r="0" b="0"/>
            </a:stretch>
          </a:blipFill>
        </p:spPr>
      </p:sp>
      <p:sp>
        <p:nvSpPr>
          <p:cNvPr name="Freeform 3" id="3"/>
          <p:cNvSpPr/>
          <p:nvPr/>
        </p:nvSpPr>
        <p:spPr>
          <a:xfrm flipH="false" flipV="false" rot="0">
            <a:off x="11030896" y="1028700"/>
            <a:ext cx="4794993" cy="5594159"/>
          </a:xfrm>
          <a:custGeom>
            <a:avLst/>
            <a:gdLst/>
            <a:ahLst/>
            <a:cxnLst/>
            <a:rect r="r" b="b" t="t" l="l"/>
            <a:pathLst>
              <a:path h="5594159" w="4794993">
                <a:moveTo>
                  <a:pt x="0" y="0"/>
                </a:moveTo>
                <a:lnTo>
                  <a:pt x="4794993" y="0"/>
                </a:lnTo>
                <a:lnTo>
                  <a:pt x="4794993" y="5594159"/>
                </a:lnTo>
                <a:lnTo>
                  <a:pt x="0" y="5594159"/>
                </a:lnTo>
                <a:lnTo>
                  <a:pt x="0" y="0"/>
                </a:lnTo>
                <a:close/>
              </a:path>
            </a:pathLst>
          </a:custGeom>
          <a:blipFill>
            <a:blip r:embed="rId3"/>
            <a:stretch>
              <a:fillRect l="0" t="0" r="0" b="0"/>
            </a:stretch>
          </a:blipFill>
        </p:spPr>
      </p:sp>
      <p:sp>
        <p:nvSpPr>
          <p:cNvPr name="TextBox 4" id="4"/>
          <p:cNvSpPr txBox="true"/>
          <p:nvPr/>
        </p:nvSpPr>
        <p:spPr>
          <a:xfrm rot="0">
            <a:off x="478698" y="164570"/>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b. Vai trò quản lý(admin)</a:t>
            </a:r>
          </a:p>
          <a:p>
            <a:pPr algn="l">
              <a:lnSpc>
                <a:spcPts val="5249"/>
              </a:lnSpc>
            </a:pPr>
          </a:p>
        </p:txBody>
      </p:sp>
      <p:sp>
        <p:nvSpPr>
          <p:cNvPr name="TextBox 5" id="5"/>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51096" y="1028700"/>
            <a:ext cx="9198259" cy="8615940"/>
          </a:xfrm>
          <a:custGeom>
            <a:avLst/>
            <a:gdLst/>
            <a:ahLst/>
            <a:cxnLst/>
            <a:rect r="r" b="b" t="t" l="l"/>
            <a:pathLst>
              <a:path h="8615940" w="9198259">
                <a:moveTo>
                  <a:pt x="0" y="0"/>
                </a:moveTo>
                <a:lnTo>
                  <a:pt x="9198259" y="0"/>
                </a:lnTo>
                <a:lnTo>
                  <a:pt x="9198259" y="8615940"/>
                </a:lnTo>
                <a:lnTo>
                  <a:pt x="0" y="8615940"/>
                </a:lnTo>
                <a:lnTo>
                  <a:pt x="0" y="0"/>
                </a:lnTo>
                <a:close/>
              </a:path>
            </a:pathLst>
          </a:custGeom>
          <a:blipFill>
            <a:blip r:embed="rId2"/>
            <a:stretch>
              <a:fillRect l="0" t="0" r="0" b="0"/>
            </a:stretch>
          </a:blipFill>
        </p:spPr>
      </p:sp>
      <p:sp>
        <p:nvSpPr>
          <p:cNvPr name="TextBox 3" id="3"/>
          <p:cNvSpPr txBox="true"/>
          <p:nvPr/>
        </p:nvSpPr>
        <p:spPr>
          <a:xfrm rot="0">
            <a:off x="478698" y="164570"/>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b. Vai trò quản lý(admin)</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9915" y="1028700"/>
            <a:ext cx="13163192" cy="8681355"/>
          </a:xfrm>
          <a:custGeom>
            <a:avLst/>
            <a:gdLst/>
            <a:ahLst/>
            <a:cxnLst/>
            <a:rect r="r" b="b" t="t" l="l"/>
            <a:pathLst>
              <a:path h="8681355" w="13163192">
                <a:moveTo>
                  <a:pt x="0" y="0"/>
                </a:moveTo>
                <a:lnTo>
                  <a:pt x="13163192" y="0"/>
                </a:lnTo>
                <a:lnTo>
                  <a:pt x="13163192" y="8681355"/>
                </a:lnTo>
                <a:lnTo>
                  <a:pt x="0" y="8681355"/>
                </a:lnTo>
                <a:lnTo>
                  <a:pt x="0" y="0"/>
                </a:lnTo>
                <a:close/>
              </a:path>
            </a:pathLst>
          </a:custGeom>
          <a:blipFill>
            <a:blip r:embed="rId2"/>
            <a:stretch>
              <a:fillRect l="0" t="0" r="0" b="0"/>
            </a:stretch>
          </a:blipFill>
        </p:spPr>
      </p:sp>
      <p:sp>
        <p:nvSpPr>
          <p:cNvPr name="TextBox 3" id="3"/>
          <p:cNvSpPr txBox="true"/>
          <p:nvPr/>
        </p:nvSpPr>
        <p:spPr>
          <a:xfrm rot="0">
            <a:off x="478698" y="164570"/>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b. Vai trò quản lý(admin)</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19</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66624" y="752475"/>
            <a:ext cx="9432782" cy="1790701"/>
          </a:xfrm>
          <a:prstGeom prst="rect">
            <a:avLst/>
          </a:prstGeom>
        </p:spPr>
        <p:txBody>
          <a:bodyPr anchor="t" rtlCol="false" tIns="0" lIns="0" bIns="0" rIns="0">
            <a:spAutoFit/>
          </a:bodyPr>
          <a:lstStyle/>
          <a:p>
            <a:pPr algn="ctr">
              <a:lnSpc>
                <a:spcPts val="14999"/>
              </a:lnSpc>
              <a:spcBef>
                <a:spcPct val="0"/>
              </a:spcBef>
            </a:pPr>
            <a:r>
              <a:rPr lang="en-US" sz="9999" spc="199">
                <a:solidFill>
                  <a:srgbClr val="000000"/>
                </a:solidFill>
                <a:latin typeface="Montserrat Bold"/>
              </a:rPr>
              <a:t>NỘI DUNG</a:t>
            </a:r>
          </a:p>
        </p:txBody>
      </p:sp>
      <p:sp>
        <p:nvSpPr>
          <p:cNvPr name="TextBox 3" id="3"/>
          <p:cNvSpPr txBox="true"/>
          <p:nvPr/>
        </p:nvSpPr>
        <p:spPr>
          <a:xfrm rot="0">
            <a:off x="1935521" y="3295473"/>
            <a:ext cx="15195457" cy="5229225"/>
          </a:xfrm>
          <a:prstGeom prst="rect">
            <a:avLst/>
          </a:prstGeom>
        </p:spPr>
        <p:txBody>
          <a:bodyPr anchor="t" rtlCol="false" tIns="0" lIns="0" bIns="0" rIns="0">
            <a:spAutoFit/>
          </a:bodyPr>
          <a:lstStyle/>
          <a:p>
            <a:pPr algn="just">
              <a:lnSpc>
                <a:spcPts val="10499"/>
              </a:lnSpc>
            </a:pPr>
            <a:r>
              <a:rPr lang="en-US" sz="6999" spc="139">
                <a:solidFill>
                  <a:srgbClr val="FF66C4"/>
                </a:solidFill>
                <a:latin typeface="Montserrat Bold"/>
              </a:rPr>
              <a:t>I. Giới thiệu phần mềm</a:t>
            </a:r>
          </a:p>
          <a:p>
            <a:pPr algn="just">
              <a:lnSpc>
                <a:spcPts val="10499"/>
              </a:lnSpc>
            </a:pPr>
            <a:r>
              <a:rPr lang="en-US" sz="6999" spc="139">
                <a:solidFill>
                  <a:srgbClr val="FF66C4"/>
                </a:solidFill>
                <a:latin typeface="Montserrat Bold"/>
              </a:rPr>
              <a:t>II. Khái quát kế hoạch quản lý và triển khai dự án</a:t>
            </a:r>
          </a:p>
          <a:p>
            <a:pPr algn="just">
              <a:lnSpc>
                <a:spcPts val="10499"/>
              </a:lnSpc>
              <a:spcBef>
                <a:spcPct val="0"/>
              </a:spcBef>
            </a:pPr>
          </a:p>
        </p:txBody>
      </p:sp>
      <p:sp>
        <p:nvSpPr>
          <p:cNvPr name="TextBox 4" id="4"/>
          <p:cNvSpPr txBox="true"/>
          <p:nvPr/>
        </p:nvSpPr>
        <p:spPr>
          <a:xfrm rot="0">
            <a:off x="17848215" y="9525691"/>
            <a:ext cx="289084"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487039" y="1028700"/>
            <a:ext cx="8893500" cy="8637940"/>
          </a:xfrm>
          <a:custGeom>
            <a:avLst/>
            <a:gdLst/>
            <a:ahLst/>
            <a:cxnLst/>
            <a:rect r="r" b="b" t="t" l="l"/>
            <a:pathLst>
              <a:path h="8637940" w="8893500">
                <a:moveTo>
                  <a:pt x="0" y="0"/>
                </a:moveTo>
                <a:lnTo>
                  <a:pt x="8893501" y="0"/>
                </a:lnTo>
                <a:lnTo>
                  <a:pt x="8893501" y="8637940"/>
                </a:lnTo>
                <a:lnTo>
                  <a:pt x="0" y="8637940"/>
                </a:lnTo>
                <a:lnTo>
                  <a:pt x="0" y="0"/>
                </a:lnTo>
                <a:close/>
              </a:path>
            </a:pathLst>
          </a:custGeom>
          <a:blipFill>
            <a:blip r:embed="rId2"/>
            <a:stretch>
              <a:fillRect l="0" t="0" r="0" b="0"/>
            </a:stretch>
          </a:blipFill>
        </p:spPr>
      </p:sp>
      <p:sp>
        <p:nvSpPr>
          <p:cNvPr name="TextBox 3" id="3"/>
          <p:cNvSpPr txBox="true"/>
          <p:nvPr/>
        </p:nvSpPr>
        <p:spPr>
          <a:xfrm rot="0">
            <a:off x="478698" y="164570"/>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b. Vai trò quản lý(admin)</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33116" y="1028700"/>
            <a:ext cx="14421769" cy="8620962"/>
          </a:xfrm>
          <a:custGeom>
            <a:avLst/>
            <a:gdLst/>
            <a:ahLst/>
            <a:cxnLst/>
            <a:rect r="r" b="b" t="t" l="l"/>
            <a:pathLst>
              <a:path h="8620962" w="14421769">
                <a:moveTo>
                  <a:pt x="0" y="0"/>
                </a:moveTo>
                <a:lnTo>
                  <a:pt x="14421768" y="0"/>
                </a:lnTo>
                <a:lnTo>
                  <a:pt x="14421768" y="8620962"/>
                </a:lnTo>
                <a:lnTo>
                  <a:pt x="0" y="8620962"/>
                </a:lnTo>
                <a:lnTo>
                  <a:pt x="0" y="0"/>
                </a:lnTo>
                <a:close/>
              </a:path>
            </a:pathLst>
          </a:custGeom>
          <a:blipFill>
            <a:blip r:embed="rId2"/>
            <a:stretch>
              <a:fillRect l="0" t="0" r="0" b="0"/>
            </a:stretch>
          </a:blipFill>
        </p:spPr>
      </p:sp>
      <p:sp>
        <p:nvSpPr>
          <p:cNvPr name="TextBox 3" id="3"/>
          <p:cNvSpPr txBox="true"/>
          <p:nvPr/>
        </p:nvSpPr>
        <p:spPr>
          <a:xfrm rot="0">
            <a:off x="478698" y="164570"/>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b. Vai trò quản lý(admin)</a:t>
            </a:r>
          </a:p>
          <a:p>
            <a:pPr algn="l">
              <a:lnSpc>
                <a:spcPts val="5249"/>
              </a:lnSpc>
            </a:pPr>
          </a:p>
        </p:txBody>
      </p:sp>
      <p:sp>
        <p:nvSpPr>
          <p:cNvPr name="TextBox 4" id="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630096" y="4399643"/>
            <a:ext cx="8360591" cy="723989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7389" t="0" r="-17389" b="0"/>
              </a:stretch>
            </a:blipFill>
          </p:spPr>
        </p:sp>
      </p:grpSp>
      <p:sp>
        <p:nvSpPr>
          <p:cNvPr name="TextBox 4" id="4"/>
          <p:cNvSpPr txBox="true"/>
          <p:nvPr/>
        </p:nvSpPr>
        <p:spPr>
          <a:xfrm rot="0">
            <a:off x="1028700" y="2853099"/>
            <a:ext cx="16230600" cy="2803524"/>
          </a:xfrm>
          <a:prstGeom prst="rect">
            <a:avLst/>
          </a:prstGeom>
        </p:spPr>
        <p:txBody>
          <a:bodyPr anchor="t" rtlCol="false" tIns="0" lIns="0" bIns="0" rIns="0">
            <a:spAutoFit/>
          </a:bodyPr>
          <a:lstStyle/>
          <a:p>
            <a:pPr algn="ctr" marL="0" indent="0" lvl="0">
              <a:lnSpc>
                <a:spcPts val="10999"/>
              </a:lnSpc>
            </a:pPr>
            <a:r>
              <a:rPr lang="en-US" sz="9999" spc="-589">
                <a:solidFill>
                  <a:srgbClr val="213559"/>
                </a:solidFill>
                <a:latin typeface="Montserrat Extra-Bold Italics"/>
              </a:rPr>
              <a:t>II. KẾ HOẠCH QUẢN LÝ VÀ TRIỂN KHAI DỰ ÁN </a:t>
            </a:r>
          </a:p>
        </p:txBody>
      </p:sp>
      <p:grpSp>
        <p:nvGrpSpPr>
          <p:cNvPr name="Group 5" id="5"/>
          <p:cNvGrpSpPr/>
          <p:nvPr/>
        </p:nvGrpSpPr>
        <p:grpSpPr>
          <a:xfrm rot="0">
            <a:off x="15301635" y="-2986365"/>
            <a:ext cx="5972730" cy="5972730"/>
            <a:chOff x="0" y="0"/>
            <a:chExt cx="7963641" cy="7963641"/>
          </a:xfrm>
        </p:grpSpPr>
        <p:grpSp>
          <p:nvGrpSpPr>
            <p:cNvPr name="Group 6" id="6"/>
            <p:cNvGrpSpPr/>
            <p:nvPr/>
          </p:nvGrpSpPr>
          <p:grpSpPr>
            <a:xfrm rot="-2700000">
              <a:off x="-371490" y="2703986"/>
              <a:ext cx="8706620" cy="2555669"/>
              <a:chOff x="0" y="0"/>
              <a:chExt cx="1384518" cy="406400"/>
            </a:xfrm>
          </p:grpSpPr>
          <p:sp>
            <p:nvSpPr>
              <p:cNvPr name="Freeform 7" id="7"/>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00000"/>
              </a:solidFill>
            </p:spPr>
          </p:sp>
        </p:grpSp>
        <p:grpSp>
          <p:nvGrpSpPr>
            <p:cNvPr name="Group 8" id="8"/>
            <p:cNvGrpSpPr/>
            <p:nvPr/>
          </p:nvGrpSpPr>
          <p:grpSpPr>
            <a:xfrm rot="-2700000">
              <a:off x="521807" y="2016386"/>
              <a:ext cx="5300222" cy="2555669"/>
              <a:chOff x="0" y="0"/>
              <a:chExt cx="842836" cy="406400"/>
            </a:xfrm>
          </p:grpSpPr>
          <p:sp>
            <p:nvSpPr>
              <p:cNvPr name="Freeform 9" id="9"/>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A8A1A1"/>
              </a:solidFill>
            </p:spPr>
          </p:sp>
        </p:grpSp>
      </p:grpSp>
      <p:grpSp>
        <p:nvGrpSpPr>
          <p:cNvPr name="Group 10" id="10"/>
          <p:cNvGrpSpPr/>
          <p:nvPr/>
        </p:nvGrpSpPr>
        <p:grpSpPr>
          <a:xfrm rot="0">
            <a:off x="-760463" y="8061212"/>
            <a:ext cx="3578327" cy="3578327"/>
            <a:chOff x="0" y="0"/>
            <a:chExt cx="4771102" cy="4771102"/>
          </a:xfrm>
        </p:grpSpPr>
        <p:grpSp>
          <p:nvGrpSpPr>
            <p:cNvPr name="Group 11" id="11"/>
            <p:cNvGrpSpPr/>
            <p:nvPr/>
          </p:nvGrpSpPr>
          <p:grpSpPr>
            <a:xfrm rot="-2700000">
              <a:off x="-222563" y="1619987"/>
              <a:ext cx="5216229" cy="1531128"/>
              <a:chOff x="0" y="0"/>
              <a:chExt cx="1384518" cy="406400"/>
            </a:xfrm>
          </p:grpSpPr>
          <p:sp>
            <p:nvSpPr>
              <p:cNvPr name="Freeform 12" id="12"/>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00000"/>
              </a:solidFill>
            </p:spPr>
          </p:sp>
        </p:grpSp>
        <p:grpSp>
          <p:nvGrpSpPr>
            <p:cNvPr name="Group 13" id="13"/>
            <p:cNvGrpSpPr/>
            <p:nvPr/>
          </p:nvGrpSpPr>
          <p:grpSpPr>
            <a:xfrm rot="-2700000">
              <a:off x="312620" y="1208039"/>
              <a:ext cx="3175420" cy="1531128"/>
              <a:chOff x="0" y="0"/>
              <a:chExt cx="842836" cy="406400"/>
            </a:xfrm>
          </p:grpSpPr>
          <p:sp>
            <p:nvSpPr>
              <p:cNvPr name="Freeform 14" id="14"/>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A8A1A1"/>
              </a:solidFill>
            </p:spPr>
          </p:sp>
        </p:grpSp>
      </p:grpSp>
      <p:grpSp>
        <p:nvGrpSpPr>
          <p:cNvPr name="Group 15" id="15"/>
          <p:cNvGrpSpPr/>
          <p:nvPr/>
        </p:nvGrpSpPr>
        <p:grpSpPr>
          <a:xfrm rot="4595039">
            <a:off x="-2578430" y="-2270250"/>
            <a:ext cx="5156860" cy="5156860"/>
            <a:chOff x="0" y="0"/>
            <a:chExt cx="6875813" cy="6875813"/>
          </a:xfrm>
        </p:grpSpPr>
        <p:grpSp>
          <p:nvGrpSpPr>
            <p:cNvPr name="Group 16" id="16"/>
            <p:cNvGrpSpPr/>
            <p:nvPr/>
          </p:nvGrpSpPr>
          <p:grpSpPr>
            <a:xfrm rot="-2700000">
              <a:off x="-320744" y="2334623"/>
              <a:ext cx="7517301" cy="2206566"/>
              <a:chOff x="0" y="0"/>
              <a:chExt cx="1384518" cy="406400"/>
            </a:xfrm>
          </p:grpSpPr>
          <p:sp>
            <p:nvSpPr>
              <p:cNvPr name="Freeform 17" id="17"/>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00000"/>
              </a:solidFill>
            </p:spPr>
          </p:sp>
        </p:grpSp>
        <p:grpSp>
          <p:nvGrpSpPr>
            <p:cNvPr name="Group 18" id="18"/>
            <p:cNvGrpSpPr/>
            <p:nvPr/>
          </p:nvGrpSpPr>
          <p:grpSpPr>
            <a:xfrm rot="-2700000">
              <a:off x="450529" y="1740949"/>
              <a:ext cx="4576216" cy="2206566"/>
              <a:chOff x="0" y="0"/>
              <a:chExt cx="842836" cy="406400"/>
            </a:xfrm>
          </p:grpSpPr>
          <p:sp>
            <p:nvSpPr>
              <p:cNvPr name="Freeform 19" id="19"/>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A8A1A1"/>
              </a:solidFill>
            </p:spPr>
          </p:sp>
        </p:grpSp>
      </p:grpSp>
      <p:sp>
        <p:nvSpPr>
          <p:cNvPr name="Freeform 20" id="20"/>
          <p:cNvSpPr/>
          <p:nvPr/>
        </p:nvSpPr>
        <p:spPr>
          <a:xfrm flipH="false" flipV="false" rot="0">
            <a:off x="2728649" y="6010099"/>
            <a:ext cx="6415351" cy="4276901"/>
          </a:xfrm>
          <a:custGeom>
            <a:avLst/>
            <a:gdLst/>
            <a:ahLst/>
            <a:cxnLst/>
            <a:rect r="r" b="b" t="t" l="l"/>
            <a:pathLst>
              <a:path h="4276901" w="6415351">
                <a:moveTo>
                  <a:pt x="0" y="0"/>
                </a:moveTo>
                <a:lnTo>
                  <a:pt x="6415351" y="0"/>
                </a:lnTo>
                <a:lnTo>
                  <a:pt x="6415351" y="4276901"/>
                </a:lnTo>
                <a:lnTo>
                  <a:pt x="0" y="4276901"/>
                </a:lnTo>
                <a:lnTo>
                  <a:pt x="0" y="0"/>
                </a:lnTo>
                <a:close/>
              </a:path>
            </a:pathLst>
          </a:custGeom>
          <a:blipFill>
            <a:blip r:embed="rId3"/>
            <a:stretch>
              <a:fillRect l="0" t="0" r="0" b="0"/>
            </a:stretch>
          </a:blipFill>
        </p:spPr>
      </p:sp>
      <p:sp>
        <p:nvSpPr>
          <p:cNvPr name="TextBox 21" id="21"/>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53302" y="6651613"/>
            <a:ext cx="5453081" cy="3635387"/>
          </a:xfrm>
          <a:custGeom>
            <a:avLst/>
            <a:gdLst/>
            <a:ahLst/>
            <a:cxnLst/>
            <a:rect r="r" b="b" t="t" l="l"/>
            <a:pathLst>
              <a:path h="3635387" w="5453081">
                <a:moveTo>
                  <a:pt x="0" y="0"/>
                </a:moveTo>
                <a:lnTo>
                  <a:pt x="5453081" y="0"/>
                </a:lnTo>
                <a:lnTo>
                  <a:pt x="5453081" y="3635387"/>
                </a:lnTo>
                <a:lnTo>
                  <a:pt x="0" y="3635387"/>
                </a:lnTo>
                <a:lnTo>
                  <a:pt x="0" y="0"/>
                </a:lnTo>
                <a:close/>
              </a:path>
            </a:pathLst>
          </a:custGeom>
          <a:blipFill>
            <a:blip r:embed="rId2"/>
            <a:stretch>
              <a:fillRect l="0" t="0" r="0" b="0"/>
            </a:stretch>
          </a:blipFill>
        </p:spPr>
      </p:sp>
      <p:sp>
        <p:nvSpPr>
          <p:cNvPr name="Freeform 3" id="3"/>
          <p:cNvSpPr/>
          <p:nvPr/>
        </p:nvSpPr>
        <p:spPr>
          <a:xfrm flipH="false" flipV="false" rot="0">
            <a:off x="12093172" y="-173669"/>
            <a:ext cx="6194828" cy="3427805"/>
          </a:xfrm>
          <a:custGeom>
            <a:avLst/>
            <a:gdLst/>
            <a:ahLst/>
            <a:cxnLst/>
            <a:rect r="r" b="b" t="t" l="l"/>
            <a:pathLst>
              <a:path h="3427805" w="6194828">
                <a:moveTo>
                  <a:pt x="0" y="0"/>
                </a:moveTo>
                <a:lnTo>
                  <a:pt x="6194828" y="0"/>
                </a:lnTo>
                <a:lnTo>
                  <a:pt x="6194828" y="3427804"/>
                </a:lnTo>
                <a:lnTo>
                  <a:pt x="0" y="3427804"/>
                </a:lnTo>
                <a:lnTo>
                  <a:pt x="0" y="0"/>
                </a:lnTo>
                <a:close/>
              </a:path>
            </a:pathLst>
          </a:custGeom>
          <a:blipFill>
            <a:blip r:embed="rId3"/>
            <a:stretch>
              <a:fillRect l="0" t="0" r="0" b="0"/>
            </a:stretch>
          </a:blipFill>
        </p:spPr>
      </p:sp>
      <p:sp>
        <p:nvSpPr>
          <p:cNvPr name="TextBox 4" id="4"/>
          <p:cNvSpPr txBox="true"/>
          <p:nvPr/>
        </p:nvSpPr>
        <p:spPr>
          <a:xfrm rot="0">
            <a:off x="1028700" y="4170503"/>
            <a:ext cx="16230600" cy="1412874"/>
          </a:xfrm>
          <a:prstGeom prst="rect">
            <a:avLst/>
          </a:prstGeom>
        </p:spPr>
        <p:txBody>
          <a:bodyPr anchor="t" rtlCol="false" tIns="0" lIns="0" bIns="0" rIns="0">
            <a:spAutoFit/>
          </a:bodyPr>
          <a:lstStyle/>
          <a:p>
            <a:pPr algn="ctr" marL="2158978" indent="-1079489" lvl="1">
              <a:lnSpc>
                <a:spcPts val="10999"/>
              </a:lnSpc>
              <a:buFont typeface="Arial"/>
              <a:buChar char="•"/>
            </a:pPr>
            <a:r>
              <a:rPr lang="en-US" sz="9999" spc="-589">
                <a:solidFill>
                  <a:srgbClr val="213559"/>
                </a:solidFill>
                <a:latin typeface="Montserrat Extra-Bold Italics"/>
              </a:rPr>
              <a:t>KẾ HOẠCH QUẢN LÝ</a:t>
            </a:r>
          </a:p>
        </p:txBody>
      </p:sp>
      <p:sp>
        <p:nvSpPr>
          <p:cNvPr name="TextBox 5" id="5"/>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23</a:t>
            </a:r>
          </a:p>
        </p:txBody>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503196"/>
            <a:ext cx="13316070" cy="1557019"/>
          </a:xfrm>
          <a:prstGeom prst="rect">
            <a:avLst/>
          </a:prstGeom>
        </p:spPr>
        <p:txBody>
          <a:bodyPr anchor="t" rtlCol="false" tIns="0" lIns="0" bIns="0" rIns="0">
            <a:spAutoFit/>
          </a:bodyPr>
          <a:lstStyle/>
          <a:p>
            <a:pPr algn="ctr">
              <a:lnSpc>
                <a:spcPts val="12880"/>
              </a:lnSpc>
            </a:pPr>
            <a:r>
              <a:rPr lang="en-US" sz="9200">
                <a:solidFill>
                  <a:srgbClr val="000000"/>
                </a:solidFill>
                <a:latin typeface="Montserrat Bold"/>
              </a:rPr>
              <a:t>1. KẾ HOẠCH QUẢN LÝ</a:t>
            </a:r>
          </a:p>
        </p:txBody>
      </p:sp>
      <p:sp>
        <p:nvSpPr>
          <p:cNvPr name="TextBox 3" id="3"/>
          <p:cNvSpPr txBox="true"/>
          <p:nvPr/>
        </p:nvSpPr>
        <p:spPr>
          <a:xfrm rot="0">
            <a:off x="1449494" y="3597651"/>
            <a:ext cx="6248995" cy="704850"/>
          </a:xfrm>
          <a:prstGeom prst="rect">
            <a:avLst/>
          </a:prstGeom>
        </p:spPr>
        <p:txBody>
          <a:bodyPr anchor="t" rtlCol="false" tIns="0" lIns="0" bIns="0" rIns="0">
            <a:spAutoFit/>
          </a:bodyPr>
          <a:lstStyle/>
          <a:p>
            <a:pPr algn="ctr">
              <a:lnSpc>
                <a:spcPts val="5999"/>
              </a:lnSpc>
              <a:spcBef>
                <a:spcPct val="0"/>
              </a:spcBef>
            </a:pPr>
            <a:r>
              <a:rPr lang="en-US" sz="3999" spc="79">
                <a:solidFill>
                  <a:srgbClr val="000000"/>
                </a:solidFill>
                <a:latin typeface="Montserrat"/>
              </a:rPr>
              <a:t>1.1 Phân tích và thiết kế </a:t>
            </a:r>
          </a:p>
        </p:txBody>
      </p:sp>
      <p:sp>
        <p:nvSpPr>
          <p:cNvPr name="TextBox 4" id="4"/>
          <p:cNvSpPr txBox="true"/>
          <p:nvPr/>
        </p:nvSpPr>
        <p:spPr>
          <a:xfrm rot="0">
            <a:off x="1409073" y="5528637"/>
            <a:ext cx="6077784" cy="704850"/>
          </a:xfrm>
          <a:prstGeom prst="rect">
            <a:avLst/>
          </a:prstGeom>
        </p:spPr>
        <p:txBody>
          <a:bodyPr anchor="t" rtlCol="false" tIns="0" lIns="0" bIns="0" rIns="0">
            <a:spAutoFit/>
          </a:bodyPr>
          <a:lstStyle/>
          <a:p>
            <a:pPr algn="ctr">
              <a:lnSpc>
                <a:spcPts val="5999"/>
              </a:lnSpc>
              <a:spcBef>
                <a:spcPct val="0"/>
              </a:spcBef>
            </a:pPr>
            <a:r>
              <a:rPr lang="en-US" sz="3999" spc="79">
                <a:solidFill>
                  <a:srgbClr val="000000"/>
                </a:solidFill>
                <a:latin typeface="Montserrat"/>
              </a:rPr>
              <a:t>1.3 Bảo trì và Nâng cấp </a:t>
            </a:r>
          </a:p>
        </p:txBody>
      </p:sp>
      <p:sp>
        <p:nvSpPr>
          <p:cNvPr name="TextBox 5" id="5"/>
          <p:cNvSpPr txBox="true"/>
          <p:nvPr/>
        </p:nvSpPr>
        <p:spPr>
          <a:xfrm rot="0">
            <a:off x="1409073" y="6490662"/>
            <a:ext cx="5924431" cy="704850"/>
          </a:xfrm>
          <a:prstGeom prst="rect">
            <a:avLst/>
          </a:prstGeom>
        </p:spPr>
        <p:txBody>
          <a:bodyPr anchor="t" rtlCol="false" tIns="0" lIns="0" bIns="0" rIns="0">
            <a:spAutoFit/>
          </a:bodyPr>
          <a:lstStyle/>
          <a:p>
            <a:pPr algn="ctr">
              <a:lnSpc>
                <a:spcPts val="5999"/>
              </a:lnSpc>
              <a:spcBef>
                <a:spcPct val="0"/>
              </a:spcBef>
            </a:pPr>
            <a:r>
              <a:rPr lang="en-US" sz="3999" spc="79">
                <a:solidFill>
                  <a:srgbClr val="000000"/>
                </a:solidFill>
                <a:latin typeface="Montserrat"/>
              </a:rPr>
              <a:t>1.4 Quản lý và báo cáo </a:t>
            </a:r>
          </a:p>
        </p:txBody>
      </p:sp>
      <p:sp>
        <p:nvSpPr>
          <p:cNvPr name="TextBox 6" id="6"/>
          <p:cNvSpPr txBox="true"/>
          <p:nvPr/>
        </p:nvSpPr>
        <p:spPr>
          <a:xfrm rot="0">
            <a:off x="1449494" y="7459623"/>
            <a:ext cx="5681067" cy="704850"/>
          </a:xfrm>
          <a:prstGeom prst="rect">
            <a:avLst/>
          </a:prstGeom>
        </p:spPr>
        <p:txBody>
          <a:bodyPr anchor="t" rtlCol="false" tIns="0" lIns="0" bIns="0" rIns="0">
            <a:spAutoFit/>
          </a:bodyPr>
          <a:lstStyle/>
          <a:p>
            <a:pPr algn="ctr">
              <a:lnSpc>
                <a:spcPts val="5999"/>
              </a:lnSpc>
              <a:spcBef>
                <a:spcPct val="0"/>
              </a:spcBef>
            </a:pPr>
            <a:r>
              <a:rPr lang="en-US" sz="3999" spc="79">
                <a:solidFill>
                  <a:srgbClr val="000000"/>
                </a:solidFill>
                <a:latin typeface="Montserrat"/>
              </a:rPr>
              <a:t>1.5 Tối ưu và mở rộng </a:t>
            </a:r>
          </a:p>
        </p:txBody>
      </p:sp>
      <p:sp>
        <p:nvSpPr>
          <p:cNvPr name="TextBox 7" id="7"/>
          <p:cNvSpPr txBox="true"/>
          <p:nvPr/>
        </p:nvSpPr>
        <p:spPr>
          <a:xfrm rot="0">
            <a:off x="1409073" y="4563144"/>
            <a:ext cx="9501783" cy="704850"/>
          </a:xfrm>
          <a:prstGeom prst="rect">
            <a:avLst/>
          </a:prstGeom>
        </p:spPr>
        <p:txBody>
          <a:bodyPr anchor="t" rtlCol="false" tIns="0" lIns="0" bIns="0" rIns="0">
            <a:spAutoFit/>
          </a:bodyPr>
          <a:lstStyle/>
          <a:p>
            <a:pPr algn="ctr">
              <a:lnSpc>
                <a:spcPts val="5999"/>
              </a:lnSpc>
              <a:spcBef>
                <a:spcPct val="0"/>
              </a:spcBef>
            </a:pPr>
            <a:r>
              <a:rPr lang="en-US" sz="3999" spc="79">
                <a:solidFill>
                  <a:srgbClr val="000000"/>
                </a:solidFill>
                <a:latin typeface="Montserrat"/>
              </a:rPr>
              <a:t>1.2 Phát triển và triển khai hệ thống </a:t>
            </a:r>
          </a:p>
        </p:txBody>
      </p:sp>
      <p:sp>
        <p:nvSpPr>
          <p:cNvPr name="TextBox 8" id="8"/>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24</a:t>
            </a:r>
          </a:p>
        </p:txBody>
      </p:sp>
      <p:sp>
        <p:nvSpPr>
          <p:cNvPr name="TextBox 9" id="9"/>
          <p:cNvSpPr txBox="true"/>
          <p:nvPr/>
        </p:nvSpPr>
        <p:spPr>
          <a:xfrm rot="0">
            <a:off x="844087" y="2741958"/>
            <a:ext cx="4854535" cy="704850"/>
          </a:xfrm>
          <a:prstGeom prst="rect">
            <a:avLst/>
          </a:prstGeom>
        </p:spPr>
        <p:txBody>
          <a:bodyPr anchor="t" rtlCol="false" tIns="0" lIns="0" bIns="0" rIns="0">
            <a:spAutoFit/>
          </a:bodyPr>
          <a:lstStyle/>
          <a:p>
            <a:pPr algn="ctr">
              <a:lnSpc>
                <a:spcPts val="5999"/>
              </a:lnSpc>
              <a:spcBef>
                <a:spcPct val="0"/>
              </a:spcBef>
            </a:pPr>
            <a:r>
              <a:rPr lang="en-US" sz="3999" spc="79">
                <a:solidFill>
                  <a:srgbClr val="000000"/>
                </a:solidFill>
                <a:latin typeface="Montserrat"/>
              </a:rPr>
              <a:t>Mô hình: Waterfall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460507">
            <a:off x="-3087612" y="-1455020"/>
            <a:ext cx="7315200" cy="3994432"/>
          </a:xfrm>
          <a:custGeom>
            <a:avLst/>
            <a:gdLst/>
            <a:ahLst/>
            <a:cxnLst/>
            <a:rect r="r" b="b" t="t" l="l"/>
            <a:pathLst>
              <a:path h="3994432" w="7315200">
                <a:moveTo>
                  <a:pt x="0" y="0"/>
                </a:moveTo>
                <a:lnTo>
                  <a:pt x="7315200" y="0"/>
                </a:lnTo>
                <a:lnTo>
                  <a:pt x="7315200" y="3994433"/>
                </a:lnTo>
                <a:lnTo>
                  <a:pt x="0" y="3994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12264">
            <a:off x="13974250" y="7520576"/>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40939" y="213147"/>
            <a:ext cx="658098" cy="658098"/>
          </a:xfrm>
          <a:custGeom>
            <a:avLst/>
            <a:gdLst/>
            <a:ahLst/>
            <a:cxnLst/>
            <a:rect r="r" b="b" t="t" l="l"/>
            <a:pathLst>
              <a:path h="658098" w="658098">
                <a:moveTo>
                  <a:pt x="0" y="0"/>
                </a:moveTo>
                <a:lnTo>
                  <a:pt x="658098" y="0"/>
                </a:lnTo>
                <a:lnTo>
                  <a:pt x="658098" y="658099"/>
                </a:lnTo>
                <a:lnTo>
                  <a:pt x="0" y="6580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801657" y="895350"/>
            <a:ext cx="7945636" cy="885827"/>
          </a:xfrm>
          <a:prstGeom prst="rect">
            <a:avLst/>
          </a:prstGeom>
        </p:spPr>
        <p:txBody>
          <a:bodyPr anchor="t" rtlCol="false" tIns="0" lIns="0" bIns="0" rIns="0">
            <a:spAutoFit/>
          </a:bodyPr>
          <a:lstStyle/>
          <a:p>
            <a:pPr algn="ctr">
              <a:lnSpc>
                <a:spcPts val="7499"/>
              </a:lnSpc>
              <a:spcBef>
                <a:spcPct val="0"/>
              </a:spcBef>
            </a:pPr>
            <a:r>
              <a:rPr lang="en-US" sz="4999" spc="99">
                <a:solidFill>
                  <a:srgbClr val="000000"/>
                </a:solidFill>
                <a:latin typeface="Montserrat Bold"/>
              </a:rPr>
              <a:t>1.1 Phân tích và thiết kế </a:t>
            </a:r>
          </a:p>
        </p:txBody>
      </p:sp>
      <p:sp>
        <p:nvSpPr>
          <p:cNvPr name="TextBox 6" id="6"/>
          <p:cNvSpPr txBox="true"/>
          <p:nvPr/>
        </p:nvSpPr>
        <p:spPr>
          <a:xfrm rot="0">
            <a:off x="2552578" y="2749531"/>
            <a:ext cx="10646569"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Xác định yêu cầu chức năng và phi chức năng</a:t>
            </a:r>
          </a:p>
        </p:txBody>
      </p:sp>
      <p:sp>
        <p:nvSpPr>
          <p:cNvPr name="TextBox 7" id="7"/>
          <p:cNvSpPr txBox="true"/>
          <p:nvPr/>
        </p:nvSpPr>
        <p:spPr>
          <a:xfrm rot="0">
            <a:off x="2552578" y="4076460"/>
            <a:ext cx="7418427"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Xây dựng mô hình cơ sở dữ liệu </a:t>
            </a:r>
          </a:p>
        </p:txBody>
      </p:sp>
      <p:sp>
        <p:nvSpPr>
          <p:cNvPr name="TextBox 8" id="8"/>
          <p:cNvSpPr txBox="true"/>
          <p:nvPr/>
        </p:nvSpPr>
        <p:spPr>
          <a:xfrm rot="0">
            <a:off x="2552578" y="5409961"/>
            <a:ext cx="7093506"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Thiết kế giao diện người dùng </a:t>
            </a:r>
          </a:p>
        </p:txBody>
      </p:sp>
      <p:sp>
        <p:nvSpPr>
          <p:cNvPr name="AutoShape 9" id="9"/>
          <p:cNvSpPr/>
          <p:nvPr/>
        </p:nvSpPr>
        <p:spPr>
          <a:xfrm>
            <a:off x="1806479" y="3097193"/>
            <a:ext cx="489508" cy="0"/>
          </a:xfrm>
          <a:prstGeom prst="line">
            <a:avLst/>
          </a:prstGeom>
          <a:ln cap="flat" w="38100">
            <a:solidFill>
              <a:srgbClr val="000000"/>
            </a:solidFill>
            <a:prstDash val="solid"/>
            <a:headEnd type="none" len="sm" w="sm"/>
            <a:tailEnd type="arrow" len="sm" w="med"/>
          </a:ln>
        </p:spPr>
      </p:sp>
      <p:sp>
        <p:nvSpPr>
          <p:cNvPr name="AutoShape 10" id="10"/>
          <p:cNvSpPr/>
          <p:nvPr/>
        </p:nvSpPr>
        <p:spPr>
          <a:xfrm>
            <a:off x="1806479" y="4371882"/>
            <a:ext cx="489508" cy="0"/>
          </a:xfrm>
          <a:prstGeom prst="line">
            <a:avLst/>
          </a:prstGeom>
          <a:ln cap="flat" w="38100">
            <a:solidFill>
              <a:srgbClr val="000000"/>
            </a:solidFill>
            <a:prstDash val="solid"/>
            <a:headEnd type="none" len="sm" w="sm"/>
            <a:tailEnd type="arrow" len="sm" w="med"/>
          </a:ln>
        </p:spPr>
      </p:sp>
      <p:sp>
        <p:nvSpPr>
          <p:cNvPr name="AutoShape 11" id="11"/>
          <p:cNvSpPr/>
          <p:nvPr/>
        </p:nvSpPr>
        <p:spPr>
          <a:xfrm>
            <a:off x="1806479" y="5662227"/>
            <a:ext cx="489508" cy="0"/>
          </a:xfrm>
          <a:prstGeom prst="line">
            <a:avLst/>
          </a:prstGeom>
          <a:ln cap="flat" w="38100">
            <a:solidFill>
              <a:srgbClr val="000000"/>
            </a:solidFill>
            <a:prstDash val="solid"/>
            <a:headEnd type="none" len="sm" w="sm"/>
            <a:tailEnd type="arrow" len="sm" w="med"/>
          </a:ln>
        </p:spPr>
      </p:sp>
      <p:sp>
        <p:nvSpPr>
          <p:cNvPr name="TextBox 12" id="12"/>
          <p:cNvSpPr txBox="true"/>
          <p:nvPr/>
        </p:nvSpPr>
        <p:spPr>
          <a:xfrm rot="0">
            <a:off x="2444529" y="6733936"/>
            <a:ext cx="9913144"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Lựa chọn công nghệ và ngôn ngữ lập trình</a:t>
            </a:r>
          </a:p>
        </p:txBody>
      </p:sp>
      <p:sp>
        <p:nvSpPr>
          <p:cNvPr name="AutoShape 13" id="13"/>
          <p:cNvSpPr/>
          <p:nvPr/>
        </p:nvSpPr>
        <p:spPr>
          <a:xfrm>
            <a:off x="1806479" y="7081599"/>
            <a:ext cx="489508" cy="0"/>
          </a:xfrm>
          <a:prstGeom prst="line">
            <a:avLst/>
          </a:prstGeom>
          <a:ln cap="flat" w="38100">
            <a:solidFill>
              <a:srgbClr val="000000"/>
            </a:solidFill>
            <a:prstDash val="solid"/>
            <a:headEnd type="none" len="sm" w="sm"/>
            <a:tailEnd type="arrow" len="sm" w="med"/>
          </a:ln>
        </p:spPr>
      </p:sp>
      <p:sp>
        <p:nvSpPr>
          <p:cNvPr name="TextBox 14" id="1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78481">
            <a:off x="-2628900" y="7647652"/>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04280">
            <a:off x="13477052" y="7833510"/>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93765" y="6936116"/>
            <a:ext cx="3032049" cy="1648332"/>
          </a:xfrm>
          <a:custGeom>
            <a:avLst/>
            <a:gdLst/>
            <a:ahLst/>
            <a:cxnLst/>
            <a:rect r="r" b="b" t="t" l="l"/>
            <a:pathLst>
              <a:path h="1648332" w="3032049">
                <a:moveTo>
                  <a:pt x="0" y="0"/>
                </a:moveTo>
                <a:lnTo>
                  <a:pt x="3032049" y="0"/>
                </a:lnTo>
                <a:lnTo>
                  <a:pt x="3032049" y="1648332"/>
                </a:lnTo>
                <a:lnTo>
                  <a:pt x="0" y="1648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012711" y="3779251"/>
            <a:ext cx="658098" cy="658098"/>
          </a:xfrm>
          <a:custGeom>
            <a:avLst/>
            <a:gdLst/>
            <a:ahLst/>
            <a:cxnLst/>
            <a:rect r="r" b="b" t="t" l="l"/>
            <a:pathLst>
              <a:path h="658098" w="658098">
                <a:moveTo>
                  <a:pt x="0" y="0"/>
                </a:moveTo>
                <a:lnTo>
                  <a:pt x="658099" y="0"/>
                </a:lnTo>
                <a:lnTo>
                  <a:pt x="658099"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012711" y="2335692"/>
            <a:ext cx="658098" cy="658098"/>
          </a:xfrm>
          <a:custGeom>
            <a:avLst/>
            <a:gdLst/>
            <a:ahLst/>
            <a:cxnLst/>
            <a:rect r="r" b="b" t="t" l="l"/>
            <a:pathLst>
              <a:path h="658098" w="658098">
                <a:moveTo>
                  <a:pt x="0" y="0"/>
                </a:moveTo>
                <a:lnTo>
                  <a:pt x="658099" y="0"/>
                </a:lnTo>
                <a:lnTo>
                  <a:pt x="658099" y="658099"/>
                </a:lnTo>
                <a:lnTo>
                  <a:pt x="0" y="6580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953335" y="519112"/>
            <a:ext cx="12044124" cy="885827"/>
          </a:xfrm>
          <a:prstGeom prst="rect">
            <a:avLst/>
          </a:prstGeom>
        </p:spPr>
        <p:txBody>
          <a:bodyPr anchor="t" rtlCol="false" tIns="0" lIns="0" bIns="0" rIns="0">
            <a:spAutoFit/>
          </a:bodyPr>
          <a:lstStyle/>
          <a:p>
            <a:pPr algn="ctr">
              <a:lnSpc>
                <a:spcPts val="7499"/>
              </a:lnSpc>
              <a:spcBef>
                <a:spcPct val="0"/>
              </a:spcBef>
            </a:pPr>
            <a:r>
              <a:rPr lang="en-US" sz="4999" spc="99">
                <a:solidFill>
                  <a:srgbClr val="000000"/>
                </a:solidFill>
                <a:latin typeface="Montserrat Bold"/>
              </a:rPr>
              <a:t>1.2 Phát triển và triển khai hệ thống </a:t>
            </a:r>
          </a:p>
        </p:txBody>
      </p:sp>
      <p:sp>
        <p:nvSpPr>
          <p:cNvPr name="TextBox 8" id="8"/>
          <p:cNvSpPr txBox="true"/>
          <p:nvPr/>
        </p:nvSpPr>
        <p:spPr>
          <a:xfrm rot="0">
            <a:off x="3744793" y="2331367"/>
            <a:ext cx="4563904"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Phát triển hệ thống</a:t>
            </a:r>
          </a:p>
        </p:txBody>
      </p:sp>
      <p:sp>
        <p:nvSpPr>
          <p:cNvPr name="TextBox 9" id="9"/>
          <p:cNvSpPr txBox="true"/>
          <p:nvPr/>
        </p:nvSpPr>
        <p:spPr>
          <a:xfrm rot="0">
            <a:off x="3771404" y="3774925"/>
            <a:ext cx="4191000"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Kiểm thử và gỡ lỗi</a:t>
            </a:r>
          </a:p>
        </p:txBody>
      </p:sp>
      <p:sp>
        <p:nvSpPr>
          <p:cNvPr name="TextBox 10" id="10"/>
          <p:cNvSpPr txBox="true"/>
          <p:nvPr/>
        </p:nvSpPr>
        <p:spPr>
          <a:xfrm rot="0">
            <a:off x="3715861" y="5222725"/>
            <a:ext cx="4968836"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Tích hợp và triển khai</a:t>
            </a:r>
          </a:p>
        </p:txBody>
      </p:sp>
      <p:sp>
        <p:nvSpPr>
          <p:cNvPr name="Freeform 11" id="11"/>
          <p:cNvSpPr/>
          <p:nvPr/>
        </p:nvSpPr>
        <p:spPr>
          <a:xfrm flipH="false" flipV="false" rot="0">
            <a:off x="3012711" y="5227051"/>
            <a:ext cx="658098" cy="658098"/>
          </a:xfrm>
          <a:custGeom>
            <a:avLst/>
            <a:gdLst/>
            <a:ahLst/>
            <a:cxnLst/>
            <a:rect r="r" b="b" t="t" l="l"/>
            <a:pathLst>
              <a:path h="658098" w="658098">
                <a:moveTo>
                  <a:pt x="0" y="0"/>
                </a:moveTo>
                <a:lnTo>
                  <a:pt x="658099" y="0"/>
                </a:lnTo>
                <a:lnTo>
                  <a:pt x="658099"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771404" y="6670526"/>
            <a:ext cx="2107763"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Đánh giá</a:t>
            </a:r>
          </a:p>
        </p:txBody>
      </p:sp>
      <p:sp>
        <p:nvSpPr>
          <p:cNvPr name="Freeform 13" id="13"/>
          <p:cNvSpPr/>
          <p:nvPr/>
        </p:nvSpPr>
        <p:spPr>
          <a:xfrm flipH="false" flipV="false" rot="0">
            <a:off x="3012711" y="6675724"/>
            <a:ext cx="658098" cy="658098"/>
          </a:xfrm>
          <a:custGeom>
            <a:avLst/>
            <a:gdLst/>
            <a:ahLst/>
            <a:cxnLst/>
            <a:rect r="r" b="b" t="t" l="l"/>
            <a:pathLst>
              <a:path h="658098" w="658098">
                <a:moveTo>
                  <a:pt x="0" y="0"/>
                </a:moveTo>
                <a:lnTo>
                  <a:pt x="658099" y="0"/>
                </a:lnTo>
                <a:lnTo>
                  <a:pt x="658099" y="658099"/>
                </a:lnTo>
                <a:lnTo>
                  <a:pt x="0" y="6580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78481">
            <a:off x="-2628900" y="7647652"/>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04280">
            <a:off x="13477052" y="7833510"/>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93765" y="6936116"/>
            <a:ext cx="3032049" cy="1648332"/>
          </a:xfrm>
          <a:custGeom>
            <a:avLst/>
            <a:gdLst/>
            <a:ahLst/>
            <a:cxnLst/>
            <a:rect r="r" b="b" t="t" l="l"/>
            <a:pathLst>
              <a:path h="1648332" w="3032049">
                <a:moveTo>
                  <a:pt x="0" y="0"/>
                </a:moveTo>
                <a:lnTo>
                  <a:pt x="3032049" y="0"/>
                </a:lnTo>
                <a:lnTo>
                  <a:pt x="3032049" y="1648332"/>
                </a:lnTo>
                <a:lnTo>
                  <a:pt x="0" y="1648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573391" y="3656000"/>
            <a:ext cx="658098" cy="658098"/>
          </a:xfrm>
          <a:custGeom>
            <a:avLst/>
            <a:gdLst/>
            <a:ahLst/>
            <a:cxnLst/>
            <a:rect r="r" b="b" t="t" l="l"/>
            <a:pathLst>
              <a:path h="658098" w="658098">
                <a:moveTo>
                  <a:pt x="0" y="0"/>
                </a:moveTo>
                <a:lnTo>
                  <a:pt x="658099" y="0"/>
                </a:lnTo>
                <a:lnTo>
                  <a:pt x="658099" y="658099"/>
                </a:lnTo>
                <a:lnTo>
                  <a:pt x="0" y="6580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573391" y="2277432"/>
            <a:ext cx="658098" cy="658098"/>
          </a:xfrm>
          <a:custGeom>
            <a:avLst/>
            <a:gdLst/>
            <a:ahLst/>
            <a:cxnLst/>
            <a:rect r="r" b="b" t="t" l="l"/>
            <a:pathLst>
              <a:path h="658098" w="658098">
                <a:moveTo>
                  <a:pt x="0" y="0"/>
                </a:moveTo>
                <a:lnTo>
                  <a:pt x="658099" y="0"/>
                </a:lnTo>
                <a:lnTo>
                  <a:pt x="658099" y="658099"/>
                </a:lnTo>
                <a:lnTo>
                  <a:pt x="0" y="6580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717716" y="401005"/>
            <a:ext cx="7628692" cy="885827"/>
          </a:xfrm>
          <a:prstGeom prst="rect">
            <a:avLst/>
          </a:prstGeom>
        </p:spPr>
        <p:txBody>
          <a:bodyPr anchor="t" rtlCol="false" tIns="0" lIns="0" bIns="0" rIns="0">
            <a:spAutoFit/>
          </a:bodyPr>
          <a:lstStyle/>
          <a:p>
            <a:pPr algn="ctr">
              <a:lnSpc>
                <a:spcPts val="7499"/>
              </a:lnSpc>
              <a:spcBef>
                <a:spcPct val="0"/>
              </a:spcBef>
            </a:pPr>
            <a:r>
              <a:rPr lang="en-US" sz="4999" spc="99">
                <a:solidFill>
                  <a:srgbClr val="000000"/>
                </a:solidFill>
                <a:latin typeface="Montserrat Bold"/>
              </a:rPr>
              <a:t>1.3 Bảo trì và nâng cấp </a:t>
            </a:r>
          </a:p>
        </p:txBody>
      </p:sp>
      <p:sp>
        <p:nvSpPr>
          <p:cNvPr name="TextBox 8" id="8"/>
          <p:cNvSpPr txBox="true"/>
          <p:nvPr/>
        </p:nvSpPr>
        <p:spPr>
          <a:xfrm rot="0">
            <a:off x="3490863" y="2172657"/>
            <a:ext cx="3781187"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Bảo trì hệ thống</a:t>
            </a:r>
          </a:p>
        </p:txBody>
      </p:sp>
      <p:sp>
        <p:nvSpPr>
          <p:cNvPr name="TextBox 9" id="9"/>
          <p:cNvSpPr txBox="true"/>
          <p:nvPr/>
        </p:nvSpPr>
        <p:spPr>
          <a:xfrm rot="0">
            <a:off x="3396446" y="3549105"/>
            <a:ext cx="4479012"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Nâng cấp hệ thống</a:t>
            </a:r>
          </a:p>
        </p:txBody>
      </p:sp>
      <p:sp>
        <p:nvSpPr>
          <p:cNvPr name="TextBox 10" id="10"/>
          <p:cNvSpPr txBox="true"/>
          <p:nvPr/>
        </p:nvSpPr>
        <p:spPr>
          <a:xfrm rot="0">
            <a:off x="3396446" y="5064016"/>
            <a:ext cx="9816703"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Quản lý phiên bản và kiểm soát mã nguồn</a:t>
            </a:r>
          </a:p>
        </p:txBody>
      </p:sp>
      <p:sp>
        <p:nvSpPr>
          <p:cNvPr name="Freeform 11" id="11"/>
          <p:cNvSpPr/>
          <p:nvPr/>
        </p:nvSpPr>
        <p:spPr>
          <a:xfrm flipH="false" flipV="false" rot="0">
            <a:off x="2573391" y="5101680"/>
            <a:ext cx="658098" cy="658098"/>
          </a:xfrm>
          <a:custGeom>
            <a:avLst/>
            <a:gdLst/>
            <a:ahLst/>
            <a:cxnLst/>
            <a:rect r="r" b="b" t="t" l="l"/>
            <a:pathLst>
              <a:path h="658098" w="658098">
                <a:moveTo>
                  <a:pt x="0" y="0"/>
                </a:moveTo>
                <a:lnTo>
                  <a:pt x="658099" y="0"/>
                </a:lnTo>
                <a:lnTo>
                  <a:pt x="658099"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490863" y="6445578"/>
            <a:ext cx="4290179"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Hỗ trợ người dùng</a:t>
            </a:r>
          </a:p>
        </p:txBody>
      </p:sp>
      <p:sp>
        <p:nvSpPr>
          <p:cNvPr name="Freeform 13" id="13"/>
          <p:cNvSpPr/>
          <p:nvPr/>
        </p:nvSpPr>
        <p:spPr>
          <a:xfrm flipH="false" flipV="false" rot="0">
            <a:off x="2573391" y="6550353"/>
            <a:ext cx="658098" cy="658098"/>
          </a:xfrm>
          <a:custGeom>
            <a:avLst/>
            <a:gdLst/>
            <a:ahLst/>
            <a:cxnLst/>
            <a:rect r="r" b="b" t="t" l="l"/>
            <a:pathLst>
              <a:path h="658098" w="658098">
                <a:moveTo>
                  <a:pt x="0" y="0"/>
                </a:moveTo>
                <a:lnTo>
                  <a:pt x="658099" y="0"/>
                </a:lnTo>
                <a:lnTo>
                  <a:pt x="658099"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78481">
            <a:off x="-3088978" y="7377135"/>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04280">
            <a:off x="13477052" y="7833510"/>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93765" y="6936116"/>
            <a:ext cx="3032049" cy="1648332"/>
          </a:xfrm>
          <a:custGeom>
            <a:avLst/>
            <a:gdLst/>
            <a:ahLst/>
            <a:cxnLst/>
            <a:rect r="r" b="b" t="t" l="l"/>
            <a:pathLst>
              <a:path h="1648332" w="3032049">
                <a:moveTo>
                  <a:pt x="0" y="0"/>
                </a:moveTo>
                <a:lnTo>
                  <a:pt x="3032049" y="0"/>
                </a:lnTo>
                <a:lnTo>
                  <a:pt x="3032049" y="1648332"/>
                </a:lnTo>
                <a:lnTo>
                  <a:pt x="0" y="1648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884390" y="3937205"/>
            <a:ext cx="658098" cy="658098"/>
          </a:xfrm>
          <a:custGeom>
            <a:avLst/>
            <a:gdLst/>
            <a:ahLst/>
            <a:cxnLst/>
            <a:rect r="r" b="b" t="t" l="l"/>
            <a:pathLst>
              <a:path h="658098" w="658098">
                <a:moveTo>
                  <a:pt x="0" y="0"/>
                </a:moveTo>
                <a:lnTo>
                  <a:pt x="658098" y="0"/>
                </a:lnTo>
                <a:lnTo>
                  <a:pt x="658098"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2884390" y="2493646"/>
            <a:ext cx="658098" cy="658098"/>
          </a:xfrm>
          <a:custGeom>
            <a:avLst/>
            <a:gdLst/>
            <a:ahLst/>
            <a:cxnLst/>
            <a:rect r="r" b="b" t="t" l="l"/>
            <a:pathLst>
              <a:path h="658098" w="658098">
                <a:moveTo>
                  <a:pt x="0" y="0"/>
                </a:moveTo>
                <a:lnTo>
                  <a:pt x="658098" y="0"/>
                </a:lnTo>
                <a:lnTo>
                  <a:pt x="658098"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622899" y="652982"/>
            <a:ext cx="7524631" cy="885827"/>
          </a:xfrm>
          <a:prstGeom prst="rect">
            <a:avLst/>
          </a:prstGeom>
        </p:spPr>
        <p:txBody>
          <a:bodyPr anchor="t" rtlCol="false" tIns="0" lIns="0" bIns="0" rIns="0">
            <a:spAutoFit/>
          </a:bodyPr>
          <a:lstStyle/>
          <a:p>
            <a:pPr algn="ctr">
              <a:lnSpc>
                <a:spcPts val="7499"/>
              </a:lnSpc>
              <a:spcBef>
                <a:spcPct val="0"/>
              </a:spcBef>
            </a:pPr>
            <a:r>
              <a:rPr lang="en-US" sz="4999" spc="99">
                <a:solidFill>
                  <a:srgbClr val="000000"/>
                </a:solidFill>
                <a:latin typeface="Montserrat Bold"/>
              </a:rPr>
              <a:t>1.4 Quản lý và báo cáo </a:t>
            </a:r>
          </a:p>
        </p:txBody>
      </p:sp>
      <p:sp>
        <p:nvSpPr>
          <p:cNvPr name="TextBox 8" id="8"/>
          <p:cNvSpPr txBox="true"/>
          <p:nvPr/>
        </p:nvSpPr>
        <p:spPr>
          <a:xfrm rot="0">
            <a:off x="3894145" y="2388871"/>
            <a:ext cx="4568428"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Đánh giá và cải tiến</a:t>
            </a:r>
          </a:p>
        </p:txBody>
      </p:sp>
      <p:sp>
        <p:nvSpPr>
          <p:cNvPr name="TextBox 9" id="9"/>
          <p:cNvSpPr txBox="true"/>
          <p:nvPr/>
        </p:nvSpPr>
        <p:spPr>
          <a:xfrm rot="0">
            <a:off x="3926530" y="3832430"/>
            <a:ext cx="4115038"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Báo cáo hiệu suất</a:t>
            </a:r>
          </a:p>
        </p:txBody>
      </p:sp>
      <p:sp>
        <p:nvSpPr>
          <p:cNvPr name="TextBox 10" id="10"/>
          <p:cNvSpPr txBox="true"/>
          <p:nvPr/>
        </p:nvSpPr>
        <p:spPr>
          <a:xfrm rot="0">
            <a:off x="3833066" y="5144560"/>
            <a:ext cx="5424011"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Quản lý vấn đề và sự cố</a:t>
            </a:r>
          </a:p>
        </p:txBody>
      </p:sp>
      <p:sp>
        <p:nvSpPr>
          <p:cNvPr name="Freeform 11" id="11"/>
          <p:cNvSpPr/>
          <p:nvPr/>
        </p:nvSpPr>
        <p:spPr>
          <a:xfrm flipH="false" flipV="false" rot="0">
            <a:off x="2884390" y="5249335"/>
            <a:ext cx="658098" cy="658098"/>
          </a:xfrm>
          <a:custGeom>
            <a:avLst/>
            <a:gdLst/>
            <a:ahLst/>
            <a:cxnLst/>
            <a:rect r="r" b="b" t="t" l="l"/>
            <a:pathLst>
              <a:path h="658098" w="658098">
                <a:moveTo>
                  <a:pt x="0" y="0"/>
                </a:moveTo>
                <a:lnTo>
                  <a:pt x="658098" y="0"/>
                </a:lnTo>
                <a:lnTo>
                  <a:pt x="658098"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3772285" y="6601885"/>
            <a:ext cx="6275189"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Tích hợp với hệ thống khác</a:t>
            </a:r>
          </a:p>
        </p:txBody>
      </p:sp>
      <p:sp>
        <p:nvSpPr>
          <p:cNvPr name="Freeform 13" id="13"/>
          <p:cNvSpPr/>
          <p:nvPr/>
        </p:nvSpPr>
        <p:spPr>
          <a:xfrm flipH="false" flipV="false" rot="0">
            <a:off x="2884390" y="6688483"/>
            <a:ext cx="738287" cy="738287"/>
          </a:xfrm>
          <a:custGeom>
            <a:avLst/>
            <a:gdLst/>
            <a:ahLst/>
            <a:cxnLst/>
            <a:rect r="r" b="b" t="t" l="l"/>
            <a:pathLst>
              <a:path h="738287" w="738287">
                <a:moveTo>
                  <a:pt x="0" y="0"/>
                </a:moveTo>
                <a:lnTo>
                  <a:pt x="738287" y="0"/>
                </a:lnTo>
                <a:lnTo>
                  <a:pt x="738287" y="738288"/>
                </a:lnTo>
                <a:lnTo>
                  <a:pt x="0" y="7382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978481">
            <a:off x="-2628900" y="7647652"/>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04280">
            <a:off x="13477052" y="7833510"/>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493765" y="6936116"/>
            <a:ext cx="3032049" cy="1648332"/>
          </a:xfrm>
          <a:custGeom>
            <a:avLst/>
            <a:gdLst/>
            <a:ahLst/>
            <a:cxnLst/>
            <a:rect r="r" b="b" t="t" l="l"/>
            <a:pathLst>
              <a:path h="1648332" w="3032049">
                <a:moveTo>
                  <a:pt x="0" y="0"/>
                </a:moveTo>
                <a:lnTo>
                  <a:pt x="3032049" y="0"/>
                </a:lnTo>
                <a:lnTo>
                  <a:pt x="3032049" y="1648332"/>
                </a:lnTo>
                <a:lnTo>
                  <a:pt x="0" y="16483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739868" y="3328325"/>
            <a:ext cx="658098" cy="658098"/>
          </a:xfrm>
          <a:custGeom>
            <a:avLst/>
            <a:gdLst/>
            <a:ahLst/>
            <a:cxnLst/>
            <a:rect r="r" b="b" t="t" l="l"/>
            <a:pathLst>
              <a:path h="658098" w="658098">
                <a:moveTo>
                  <a:pt x="0" y="0"/>
                </a:moveTo>
                <a:lnTo>
                  <a:pt x="658099" y="0"/>
                </a:lnTo>
                <a:lnTo>
                  <a:pt x="658099"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3739868" y="1884766"/>
            <a:ext cx="658098" cy="658098"/>
          </a:xfrm>
          <a:custGeom>
            <a:avLst/>
            <a:gdLst/>
            <a:ahLst/>
            <a:cxnLst/>
            <a:rect r="r" b="b" t="t" l="l"/>
            <a:pathLst>
              <a:path h="658098" w="658098">
                <a:moveTo>
                  <a:pt x="0" y="0"/>
                </a:moveTo>
                <a:lnTo>
                  <a:pt x="658099" y="0"/>
                </a:lnTo>
                <a:lnTo>
                  <a:pt x="658099"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2037155" y="519112"/>
            <a:ext cx="7208997" cy="885827"/>
          </a:xfrm>
          <a:prstGeom prst="rect">
            <a:avLst/>
          </a:prstGeom>
        </p:spPr>
        <p:txBody>
          <a:bodyPr anchor="t" rtlCol="false" tIns="0" lIns="0" bIns="0" rIns="0">
            <a:spAutoFit/>
          </a:bodyPr>
          <a:lstStyle/>
          <a:p>
            <a:pPr algn="ctr">
              <a:lnSpc>
                <a:spcPts val="7499"/>
              </a:lnSpc>
              <a:spcBef>
                <a:spcPct val="0"/>
              </a:spcBef>
            </a:pPr>
            <a:r>
              <a:rPr lang="en-US" sz="4999" spc="99">
                <a:solidFill>
                  <a:srgbClr val="000000"/>
                </a:solidFill>
                <a:latin typeface="Montserrat Bold"/>
              </a:rPr>
              <a:t>1.5 Tối ưu và mở rộng </a:t>
            </a:r>
          </a:p>
        </p:txBody>
      </p:sp>
      <p:sp>
        <p:nvSpPr>
          <p:cNvPr name="TextBox 8" id="8"/>
          <p:cNvSpPr txBox="true"/>
          <p:nvPr/>
        </p:nvSpPr>
        <p:spPr>
          <a:xfrm rot="0">
            <a:off x="4534101" y="1885724"/>
            <a:ext cx="3693200"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Tối ưu hiệu suất</a:t>
            </a:r>
          </a:p>
        </p:txBody>
      </p:sp>
      <p:sp>
        <p:nvSpPr>
          <p:cNvPr name="TextBox 9" id="9"/>
          <p:cNvSpPr txBox="true"/>
          <p:nvPr/>
        </p:nvSpPr>
        <p:spPr>
          <a:xfrm rot="0">
            <a:off x="4482130" y="3323999"/>
            <a:ext cx="4421267"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Mở rộng thị trường</a:t>
            </a:r>
          </a:p>
        </p:txBody>
      </p:sp>
      <p:sp>
        <p:nvSpPr>
          <p:cNvPr name="TextBox 10" id="10"/>
          <p:cNvSpPr txBox="true"/>
          <p:nvPr/>
        </p:nvSpPr>
        <p:spPr>
          <a:xfrm rot="0">
            <a:off x="4315383" y="4780282"/>
            <a:ext cx="6756082"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Phân tích dữ liệu và đánh giá</a:t>
            </a:r>
          </a:p>
        </p:txBody>
      </p:sp>
      <p:sp>
        <p:nvSpPr>
          <p:cNvPr name="Freeform 11" id="11"/>
          <p:cNvSpPr/>
          <p:nvPr/>
        </p:nvSpPr>
        <p:spPr>
          <a:xfrm flipH="false" flipV="false" rot="0">
            <a:off x="3739868" y="4776125"/>
            <a:ext cx="658098" cy="658098"/>
          </a:xfrm>
          <a:custGeom>
            <a:avLst/>
            <a:gdLst/>
            <a:ahLst/>
            <a:cxnLst/>
            <a:rect r="r" b="b" t="t" l="l"/>
            <a:pathLst>
              <a:path h="658098" w="658098">
                <a:moveTo>
                  <a:pt x="0" y="0"/>
                </a:moveTo>
                <a:lnTo>
                  <a:pt x="658099" y="0"/>
                </a:lnTo>
                <a:lnTo>
                  <a:pt x="658099"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4453258" y="6218557"/>
            <a:ext cx="4825722"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Tăng cường bảo mật</a:t>
            </a:r>
          </a:p>
        </p:txBody>
      </p:sp>
      <p:sp>
        <p:nvSpPr>
          <p:cNvPr name="Freeform 13" id="13"/>
          <p:cNvSpPr/>
          <p:nvPr/>
        </p:nvSpPr>
        <p:spPr>
          <a:xfrm flipH="false" flipV="false" rot="0">
            <a:off x="3739868" y="6224798"/>
            <a:ext cx="658098" cy="658098"/>
          </a:xfrm>
          <a:custGeom>
            <a:avLst/>
            <a:gdLst/>
            <a:ahLst/>
            <a:cxnLst/>
            <a:rect r="r" b="b" t="t" l="l"/>
            <a:pathLst>
              <a:path h="658098" w="658098">
                <a:moveTo>
                  <a:pt x="0" y="0"/>
                </a:moveTo>
                <a:lnTo>
                  <a:pt x="658099" y="0"/>
                </a:lnTo>
                <a:lnTo>
                  <a:pt x="658099" y="658098"/>
                </a:lnTo>
                <a:lnTo>
                  <a:pt x="0" y="6580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4534101" y="7675882"/>
            <a:ext cx="6799659"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Mở rộng tính năng và dịch vụ</a:t>
            </a:r>
          </a:p>
        </p:txBody>
      </p:sp>
      <p:sp>
        <p:nvSpPr>
          <p:cNvPr name="Freeform 15" id="15"/>
          <p:cNvSpPr/>
          <p:nvPr/>
        </p:nvSpPr>
        <p:spPr>
          <a:xfrm flipH="false" flipV="false" rot="0">
            <a:off x="3739868" y="7663946"/>
            <a:ext cx="738287" cy="738287"/>
          </a:xfrm>
          <a:custGeom>
            <a:avLst/>
            <a:gdLst/>
            <a:ahLst/>
            <a:cxnLst/>
            <a:rect r="r" b="b" t="t" l="l"/>
            <a:pathLst>
              <a:path h="738287" w="738287">
                <a:moveTo>
                  <a:pt x="0" y="0"/>
                </a:moveTo>
                <a:lnTo>
                  <a:pt x="738288" y="0"/>
                </a:lnTo>
                <a:lnTo>
                  <a:pt x="738288" y="738288"/>
                </a:lnTo>
                <a:lnTo>
                  <a:pt x="0" y="73828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39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630096" y="4399643"/>
            <a:ext cx="8360591" cy="723989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sp>
        <p:nvSpPr>
          <p:cNvPr name="TextBox 4" id="4"/>
          <p:cNvSpPr txBox="true"/>
          <p:nvPr/>
        </p:nvSpPr>
        <p:spPr>
          <a:xfrm rot="0">
            <a:off x="1028700" y="2760445"/>
            <a:ext cx="16230600" cy="1412874"/>
          </a:xfrm>
          <a:prstGeom prst="rect">
            <a:avLst/>
          </a:prstGeom>
        </p:spPr>
        <p:txBody>
          <a:bodyPr anchor="t" rtlCol="false" tIns="0" lIns="0" bIns="0" rIns="0">
            <a:spAutoFit/>
          </a:bodyPr>
          <a:lstStyle/>
          <a:p>
            <a:pPr algn="ctr" marL="0" indent="0" lvl="0">
              <a:lnSpc>
                <a:spcPts val="10999"/>
              </a:lnSpc>
            </a:pPr>
            <a:r>
              <a:rPr lang="en-US" sz="9999" spc="-589">
                <a:solidFill>
                  <a:srgbClr val="213559"/>
                </a:solidFill>
                <a:latin typeface="Montserrat Extra-Bold Italics"/>
              </a:rPr>
              <a:t>I. GIỚI THIỆU PHẦN MỀM</a:t>
            </a:r>
          </a:p>
        </p:txBody>
      </p:sp>
      <p:grpSp>
        <p:nvGrpSpPr>
          <p:cNvPr name="Group 5" id="5"/>
          <p:cNvGrpSpPr/>
          <p:nvPr/>
        </p:nvGrpSpPr>
        <p:grpSpPr>
          <a:xfrm rot="0">
            <a:off x="15301635" y="-2986365"/>
            <a:ext cx="5972730" cy="5972730"/>
            <a:chOff x="0" y="0"/>
            <a:chExt cx="7963641" cy="7963641"/>
          </a:xfrm>
        </p:grpSpPr>
        <p:grpSp>
          <p:nvGrpSpPr>
            <p:cNvPr name="Group 6" id="6"/>
            <p:cNvGrpSpPr/>
            <p:nvPr/>
          </p:nvGrpSpPr>
          <p:grpSpPr>
            <a:xfrm rot="-2700000">
              <a:off x="-371490" y="2703986"/>
              <a:ext cx="8706620" cy="2555669"/>
              <a:chOff x="0" y="0"/>
              <a:chExt cx="1384518" cy="406400"/>
            </a:xfrm>
          </p:grpSpPr>
          <p:sp>
            <p:nvSpPr>
              <p:cNvPr name="Freeform 7" id="7"/>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00000"/>
              </a:solidFill>
            </p:spPr>
          </p:sp>
        </p:grpSp>
        <p:grpSp>
          <p:nvGrpSpPr>
            <p:cNvPr name="Group 8" id="8"/>
            <p:cNvGrpSpPr/>
            <p:nvPr/>
          </p:nvGrpSpPr>
          <p:grpSpPr>
            <a:xfrm rot="-2700000">
              <a:off x="521807" y="2016386"/>
              <a:ext cx="5300222" cy="2555669"/>
              <a:chOff x="0" y="0"/>
              <a:chExt cx="842836" cy="406400"/>
            </a:xfrm>
          </p:grpSpPr>
          <p:sp>
            <p:nvSpPr>
              <p:cNvPr name="Freeform 9" id="9"/>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A8A1A1"/>
              </a:solidFill>
            </p:spPr>
          </p:sp>
        </p:grpSp>
      </p:grpSp>
      <p:grpSp>
        <p:nvGrpSpPr>
          <p:cNvPr name="Group 10" id="10"/>
          <p:cNvGrpSpPr/>
          <p:nvPr/>
        </p:nvGrpSpPr>
        <p:grpSpPr>
          <a:xfrm rot="0">
            <a:off x="-760463" y="8061212"/>
            <a:ext cx="3578327" cy="3578327"/>
            <a:chOff x="0" y="0"/>
            <a:chExt cx="4771102" cy="4771102"/>
          </a:xfrm>
        </p:grpSpPr>
        <p:grpSp>
          <p:nvGrpSpPr>
            <p:cNvPr name="Group 11" id="11"/>
            <p:cNvGrpSpPr/>
            <p:nvPr/>
          </p:nvGrpSpPr>
          <p:grpSpPr>
            <a:xfrm rot="-2700000">
              <a:off x="-222563" y="1619987"/>
              <a:ext cx="5216229" cy="1531128"/>
              <a:chOff x="0" y="0"/>
              <a:chExt cx="1384518" cy="406400"/>
            </a:xfrm>
          </p:grpSpPr>
          <p:sp>
            <p:nvSpPr>
              <p:cNvPr name="Freeform 12" id="12"/>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00000"/>
              </a:solidFill>
            </p:spPr>
          </p:sp>
        </p:grpSp>
        <p:grpSp>
          <p:nvGrpSpPr>
            <p:cNvPr name="Group 13" id="13"/>
            <p:cNvGrpSpPr/>
            <p:nvPr/>
          </p:nvGrpSpPr>
          <p:grpSpPr>
            <a:xfrm rot="-2700000">
              <a:off x="312620" y="1208039"/>
              <a:ext cx="3175420" cy="1531128"/>
              <a:chOff x="0" y="0"/>
              <a:chExt cx="842836" cy="406400"/>
            </a:xfrm>
          </p:grpSpPr>
          <p:sp>
            <p:nvSpPr>
              <p:cNvPr name="Freeform 14" id="14"/>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A8A1A1"/>
              </a:solidFill>
            </p:spPr>
          </p:sp>
        </p:grpSp>
      </p:grpSp>
      <p:grpSp>
        <p:nvGrpSpPr>
          <p:cNvPr name="Group 15" id="15"/>
          <p:cNvGrpSpPr/>
          <p:nvPr/>
        </p:nvGrpSpPr>
        <p:grpSpPr>
          <a:xfrm rot="4595039">
            <a:off x="-2578430" y="-2270250"/>
            <a:ext cx="5156860" cy="5156860"/>
            <a:chOff x="0" y="0"/>
            <a:chExt cx="6875813" cy="6875813"/>
          </a:xfrm>
        </p:grpSpPr>
        <p:grpSp>
          <p:nvGrpSpPr>
            <p:cNvPr name="Group 16" id="16"/>
            <p:cNvGrpSpPr/>
            <p:nvPr/>
          </p:nvGrpSpPr>
          <p:grpSpPr>
            <a:xfrm rot="-2700000">
              <a:off x="-320744" y="2334623"/>
              <a:ext cx="7517301" cy="2206566"/>
              <a:chOff x="0" y="0"/>
              <a:chExt cx="1384518" cy="406400"/>
            </a:xfrm>
          </p:grpSpPr>
          <p:sp>
            <p:nvSpPr>
              <p:cNvPr name="Freeform 17" id="17"/>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00000"/>
              </a:solidFill>
            </p:spPr>
          </p:sp>
        </p:grpSp>
        <p:grpSp>
          <p:nvGrpSpPr>
            <p:cNvPr name="Group 18" id="18"/>
            <p:cNvGrpSpPr/>
            <p:nvPr/>
          </p:nvGrpSpPr>
          <p:grpSpPr>
            <a:xfrm rot="-2700000">
              <a:off x="450529" y="1740949"/>
              <a:ext cx="4576216" cy="2206566"/>
              <a:chOff x="0" y="0"/>
              <a:chExt cx="842836" cy="406400"/>
            </a:xfrm>
          </p:grpSpPr>
          <p:sp>
            <p:nvSpPr>
              <p:cNvPr name="Freeform 19" id="19"/>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A8A1A1"/>
              </a:solidFill>
            </p:spPr>
          </p:sp>
        </p:grpSp>
      </p:grpSp>
      <p:sp>
        <p:nvSpPr>
          <p:cNvPr name="TextBox 20" id="20"/>
          <p:cNvSpPr txBox="true"/>
          <p:nvPr/>
        </p:nvSpPr>
        <p:spPr>
          <a:xfrm rot="0">
            <a:off x="17848215" y="9525691"/>
            <a:ext cx="289084"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00338" y="391412"/>
            <a:ext cx="14484962" cy="1659254"/>
          </a:xfrm>
          <a:prstGeom prst="rect">
            <a:avLst/>
          </a:prstGeom>
        </p:spPr>
        <p:txBody>
          <a:bodyPr anchor="t" rtlCol="false" tIns="0" lIns="0" bIns="0" rIns="0">
            <a:spAutoFit/>
          </a:bodyPr>
          <a:lstStyle/>
          <a:p>
            <a:pPr algn="ctr">
              <a:lnSpc>
                <a:spcPts val="13800"/>
              </a:lnSpc>
              <a:spcBef>
                <a:spcPct val="0"/>
              </a:spcBef>
            </a:pPr>
            <a:r>
              <a:rPr lang="en-US" sz="9200" spc="184">
                <a:solidFill>
                  <a:srgbClr val="000000"/>
                </a:solidFill>
                <a:latin typeface="Montserrat Bold"/>
              </a:rPr>
              <a:t>2.TRIỂN KHÁI DỰ ÁN</a:t>
            </a:r>
          </a:p>
        </p:txBody>
      </p:sp>
      <p:sp>
        <p:nvSpPr>
          <p:cNvPr name="Freeform 3" id="3"/>
          <p:cNvSpPr/>
          <p:nvPr/>
        </p:nvSpPr>
        <p:spPr>
          <a:xfrm flipH="false" flipV="false" rot="-1304280">
            <a:off x="13477052" y="7833510"/>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978481">
            <a:off x="-2628900" y="7647652"/>
            <a:ext cx="7315200" cy="3994432"/>
          </a:xfrm>
          <a:custGeom>
            <a:avLst/>
            <a:gdLst/>
            <a:ahLst/>
            <a:cxnLst/>
            <a:rect r="r" b="b" t="t" l="l"/>
            <a:pathLst>
              <a:path h="3994432" w="7315200">
                <a:moveTo>
                  <a:pt x="0" y="0"/>
                </a:moveTo>
                <a:lnTo>
                  <a:pt x="7315200" y="0"/>
                </a:lnTo>
                <a:lnTo>
                  <a:pt x="7315200" y="3994432"/>
                </a:lnTo>
                <a:lnTo>
                  <a:pt x="0" y="39944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411990" y="3161514"/>
            <a:ext cx="11544524"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Thời gian thực hiện: từ 01/04/2023 đến 27/06/2023</a:t>
            </a:r>
          </a:p>
        </p:txBody>
      </p:sp>
      <p:sp>
        <p:nvSpPr>
          <p:cNvPr name="TextBox 6" id="6"/>
          <p:cNvSpPr txBox="true"/>
          <p:nvPr/>
        </p:nvSpPr>
        <p:spPr>
          <a:xfrm rot="0">
            <a:off x="2464494" y="4480194"/>
            <a:ext cx="5228034"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Chi phí ban đầu:2000$</a:t>
            </a:r>
          </a:p>
        </p:txBody>
      </p:sp>
      <p:sp>
        <p:nvSpPr>
          <p:cNvPr name="TextBox 7" id="7"/>
          <p:cNvSpPr txBox="true"/>
          <p:nvPr/>
        </p:nvSpPr>
        <p:spPr>
          <a:xfrm rot="0">
            <a:off x="2489318" y="5670819"/>
            <a:ext cx="4880372" cy="628650"/>
          </a:xfrm>
          <a:prstGeom prst="rect">
            <a:avLst/>
          </a:prstGeom>
        </p:spPr>
        <p:txBody>
          <a:bodyPr anchor="t" rtlCol="false" tIns="0" lIns="0" bIns="0" rIns="0">
            <a:spAutoFit/>
          </a:bodyPr>
          <a:lstStyle/>
          <a:p>
            <a:pPr algn="ctr">
              <a:lnSpc>
                <a:spcPts val="5249"/>
              </a:lnSpc>
              <a:spcBef>
                <a:spcPct val="0"/>
              </a:spcBef>
            </a:pPr>
            <a:r>
              <a:rPr lang="en-US" sz="3499" spc="69">
                <a:solidFill>
                  <a:srgbClr val="000000"/>
                </a:solidFill>
                <a:latin typeface="Montserrat"/>
              </a:rPr>
              <a:t>Chi phí thực tế:1800$</a:t>
            </a:r>
          </a:p>
        </p:txBody>
      </p:sp>
      <p:sp>
        <p:nvSpPr>
          <p:cNvPr name="TextBox 8" id="8"/>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544408" y="7439470"/>
            <a:ext cx="8360591" cy="7239895"/>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sp>
        <p:nvSpPr>
          <p:cNvPr name="TextBox 4" id="4"/>
          <p:cNvSpPr txBox="true"/>
          <p:nvPr/>
        </p:nvSpPr>
        <p:spPr>
          <a:xfrm rot="0">
            <a:off x="1213631" y="827439"/>
            <a:ext cx="15455672" cy="1412875"/>
          </a:xfrm>
          <a:prstGeom prst="rect">
            <a:avLst/>
          </a:prstGeom>
        </p:spPr>
        <p:txBody>
          <a:bodyPr anchor="t" rtlCol="false" tIns="0" lIns="0" bIns="0" rIns="0">
            <a:spAutoFit/>
          </a:bodyPr>
          <a:lstStyle/>
          <a:p>
            <a:pPr algn="ctr" marL="0" indent="0" lvl="0">
              <a:lnSpc>
                <a:spcPts val="10999"/>
              </a:lnSpc>
            </a:pPr>
            <a:r>
              <a:rPr lang="en-US" sz="9999" spc="-589">
                <a:solidFill>
                  <a:srgbClr val="213559"/>
                </a:solidFill>
                <a:latin typeface="Montserrat Extra-Bold Italics"/>
              </a:rPr>
              <a:t>III. TỔNG KẾT</a:t>
            </a:r>
          </a:p>
        </p:txBody>
      </p:sp>
      <p:grpSp>
        <p:nvGrpSpPr>
          <p:cNvPr name="Group 5" id="5"/>
          <p:cNvGrpSpPr/>
          <p:nvPr/>
        </p:nvGrpSpPr>
        <p:grpSpPr>
          <a:xfrm rot="0">
            <a:off x="16188451" y="-2578430"/>
            <a:ext cx="5156860" cy="5156860"/>
            <a:chOff x="0" y="0"/>
            <a:chExt cx="6875813" cy="6875813"/>
          </a:xfrm>
        </p:grpSpPr>
        <p:grpSp>
          <p:nvGrpSpPr>
            <p:cNvPr name="Group 6" id="6"/>
            <p:cNvGrpSpPr/>
            <p:nvPr/>
          </p:nvGrpSpPr>
          <p:grpSpPr>
            <a:xfrm rot="-2700000">
              <a:off x="-320744" y="2334623"/>
              <a:ext cx="7517301" cy="2206566"/>
              <a:chOff x="0" y="0"/>
              <a:chExt cx="1384518" cy="406400"/>
            </a:xfrm>
          </p:grpSpPr>
          <p:sp>
            <p:nvSpPr>
              <p:cNvPr name="Freeform 7" id="7"/>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00000"/>
              </a:solidFill>
            </p:spPr>
          </p:sp>
        </p:grpSp>
        <p:grpSp>
          <p:nvGrpSpPr>
            <p:cNvPr name="Group 8" id="8"/>
            <p:cNvGrpSpPr/>
            <p:nvPr/>
          </p:nvGrpSpPr>
          <p:grpSpPr>
            <a:xfrm rot="-2700000">
              <a:off x="450529" y="1740949"/>
              <a:ext cx="4576216" cy="2206566"/>
              <a:chOff x="0" y="0"/>
              <a:chExt cx="842836" cy="406400"/>
            </a:xfrm>
          </p:grpSpPr>
          <p:sp>
            <p:nvSpPr>
              <p:cNvPr name="Freeform 9" id="9"/>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A8A1A1"/>
              </a:solidFill>
            </p:spPr>
          </p:sp>
        </p:grpSp>
      </p:grpSp>
      <p:grpSp>
        <p:nvGrpSpPr>
          <p:cNvPr name="Group 10" id="10"/>
          <p:cNvGrpSpPr/>
          <p:nvPr/>
        </p:nvGrpSpPr>
        <p:grpSpPr>
          <a:xfrm rot="0">
            <a:off x="-760463" y="8061212"/>
            <a:ext cx="3578327" cy="3578327"/>
            <a:chOff x="0" y="0"/>
            <a:chExt cx="4771102" cy="4771102"/>
          </a:xfrm>
        </p:grpSpPr>
        <p:grpSp>
          <p:nvGrpSpPr>
            <p:cNvPr name="Group 11" id="11"/>
            <p:cNvGrpSpPr/>
            <p:nvPr/>
          </p:nvGrpSpPr>
          <p:grpSpPr>
            <a:xfrm rot="-2700000">
              <a:off x="-222563" y="1619987"/>
              <a:ext cx="5216229" cy="1531128"/>
              <a:chOff x="0" y="0"/>
              <a:chExt cx="1384518" cy="406400"/>
            </a:xfrm>
          </p:grpSpPr>
          <p:sp>
            <p:nvSpPr>
              <p:cNvPr name="Freeform 12" id="12"/>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00000"/>
              </a:solidFill>
            </p:spPr>
          </p:sp>
        </p:grpSp>
        <p:grpSp>
          <p:nvGrpSpPr>
            <p:cNvPr name="Group 13" id="13"/>
            <p:cNvGrpSpPr/>
            <p:nvPr/>
          </p:nvGrpSpPr>
          <p:grpSpPr>
            <a:xfrm rot="-2700000">
              <a:off x="312620" y="1208039"/>
              <a:ext cx="3175420" cy="1531128"/>
              <a:chOff x="0" y="0"/>
              <a:chExt cx="842836" cy="406400"/>
            </a:xfrm>
          </p:grpSpPr>
          <p:sp>
            <p:nvSpPr>
              <p:cNvPr name="Freeform 14" id="14"/>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A8A1A1"/>
              </a:solidFill>
            </p:spPr>
          </p:sp>
        </p:grpSp>
      </p:grpSp>
      <p:grpSp>
        <p:nvGrpSpPr>
          <p:cNvPr name="Group 15" id="15"/>
          <p:cNvGrpSpPr/>
          <p:nvPr/>
        </p:nvGrpSpPr>
        <p:grpSpPr>
          <a:xfrm rot="4595039">
            <a:off x="-2578430" y="-2270250"/>
            <a:ext cx="5156860" cy="5156860"/>
            <a:chOff x="0" y="0"/>
            <a:chExt cx="6875813" cy="6875813"/>
          </a:xfrm>
        </p:grpSpPr>
        <p:grpSp>
          <p:nvGrpSpPr>
            <p:cNvPr name="Group 16" id="16"/>
            <p:cNvGrpSpPr/>
            <p:nvPr/>
          </p:nvGrpSpPr>
          <p:grpSpPr>
            <a:xfrm rot="-2700000">
              <a:off x="-320744" y="2334623"/>
              <a:ext cx="7517301" cy="2206566"/>
              <a:chOff x="0" y="0"/>
              <a:chExt cx="1384518" cy="406400"/>
            </a:xfrm>
          </p:grpSpPr>
          <p:sp>
            <p:nvSpPr>
              <p:cNvPr name="Freeform 17" id="17"/>
              <p:cNvSpPr/>
              <p:nvPr/>
            </p:nvSpPr>
            <p:spPr>
              <a:xfrm flipH="false" flipV="false" rot="0">
                <a:off x="17780" y="22860"/>
                <a:ext cx="1359119" cy="360680"/>
              </a:xfrm>
              <a:custGeom>
                <a:avLst/>
                <a:gdLst/>
                <a:ahLst/>
                <a:cxnLst/>
                <a:rect r="r" b="b" t="t" l="l"/>
                <a:pathLst>
                  <a:path h="360680" w="1359119">
                    <a:moveTo>
                      <a:pt x="1359119" y="180340"/>
                    </a:moveTo>
                    <a:cubicBezTo>
                      <a:pt x="1359119" y="81280"/>
                      <a:pt x="1279109" y="0"/>
                      <a:pt x="1178779" y="0"/>
                    </a:cubicBezTo>
                    <a:lnTo>
                      <a:pt x="172720" y="0"/>
                    </a:lnTo>
                    <a:lnTo>
                      <a:pt x="172720" y="1270"/>
                    </a:lnTo>
                    <a:cubicBezTo>
                      <a:pt x="76200" y="5080"/>
                      <a:pt x="0" y="83820"/>
                      <a:pt x="0" y="180340"/>
                    </a:cubicBezTo>
                    <a:cubicBezTo>
                      <a:pt x="0" y="276860"/>
                      <a:pt x="77470" y="355600"/>
                      <a:pt x="172720" y="359410"/>
                    </a:cubicBezTo>
                    <a:lnTo>
                      <a:pt x="172720" y="360680"/>
                    </a:lnTo>
                    <a:lnTo>
                      <a:pt x="1178778" y="360680"/>
                    </a:lnTo>
                    <a:cubicBezTo>
                      <a:pt x="1277838" y="360680"/>
                      <a:pt x="1359118" y="279400"/>
                      <a:pt x="1359118" y="180340"/>
                    </a:cubicBezTo>
                    <a:close/>
                  </a:path>
                </a:pathLst>
              </a:custGeom>
              <a:solidFill>
                <a:srgbClr val="000000"/>
              </a:solidFill>
            </p:spPr>
          </p:sp>
        </p:grpSp>
        <p:grpSp>
          <p:nvGrpSpPr>
            <p:cNvPr name="Group 18" id="18"/>
            <p:cNvGrpSpPr/>
            <p:nvPr/>
          </p:nvGrpSpPr>
          <p:grpSpPr>
            <a:xfrm rot="-2700000">
              <a:off x="450529" y="1740949"/>
              <a:ext cx="4576216" cy="2206566"/>
              <a:chOff x="0" y="0"/>
              <a:chExt cx="842836" cy="406400"/>
            </a:xfrm>
          </p:grpSpPr>
          <p:sp>
            <p:nvSpPr>
              <p:cNvPr name="Freeform 19" id="19"/>
              <p:cNvSpPr/>
              <p:nvPr/>
            </p:nvSpPr>
            <p:spPr>
              <a:xfrm flipH="false" flipV="false" rot="0">
                <a:off x="17780" y="22860"/>
                <a:ext cx="817436" cy="360680"/>
              </a:xfrm>
              <a:custGeom>
                <a:avLst/>
                <a:gdLst/>
                <a:ahLst/>
                <a:cxnLst/>
                <a:rect r="r" b="b" t="t" l="l"/>
                <a:pathLst>
                  <a:path h="360680" w="817436">
                    <a:moveTo>
                      <a:pt x="817436" y="180340"/>
                    </a:moveTo>
                    <a:cubicBezTo>
                      <a:pt x="817436" y="81280"/>
                      <a:pt x="737426" y="0"/>
                      <a:pt x="637096" y="0"/>
                    </a:cubicBezTo>
                    <a:lnTo>
                      <a:pt x="172720" y="0"/>
                    </a:lnTo>
                    <a:lnTo>
                      <a:pt x="172720" y="1270"/>
                    </a:lnTo>
                    <a:cubicBezTo>
                      <a:pt x="76200" y="5080"/>
                      <a:pt x="0" y="83820"/>
                      <a:pt x="0" y="180340"/>
                    </a:cubicBezTo>
                    <a:cubicBezTo>
                      <a:pt x="0" y="276860"/>
                      <a:pt x="77470" y="355600"/>
                      <a:pt x="172720" y="359410"/>
                    </a:cubicBezTo>
                    <a:lnTo>
                      <a:pt x="172720" y="360680"/>
                    </a:lnTo>
                    <a:lnTo>
                      <a:pt x="637096" y="360680"/>
                    </a:lnTo>
                    <a:cubicBezTo>
                      <a:pt x="736156" y="360680"/>
                      <a:pt x="817436" y="279400"/>
                      <a:pt x="817436" y="180340"/>
                    </a:cubicBezTo>
                    <a:close/>
                  </a:path>
                </a:pathLst>
              </a:custGeom>
              <a:solidFill>
                <a:srgbClr val="A8A1A1"/>
              </a:solidFill>
            </p:spPr>
          </p:sp>
        </p:grpSp>
      </p:grpSp>
      <p:sp>
        <p:nvSpPr>
          <p:cNvPr name="TextBox 20" id="20"/>
          <p:cNvSpPr txBox="true"/>
          <p:nvPr/>
        </p:nvSpPr>
        <p:spPr>
          <a:xfrm rot="0">
            <a:off x="1213631" y="3197036"/>
            <a:ext cx="16161968" cy="4659206"/>
          </a:xfrm>
          <a:prstGeom prst="rect">
            <a:avLst/>
          </a:prstGeom>
        </p:spPr>
        <p:txBody>
          <a:bodyPr anchor="t" rtlCol="false" tIns="0" lIns="0" bIns="0" rIns="0">
            <a:spAutoFit/>
          </a:bodyPr>
          <a:lstStyle/>
          <a:p>
            <a:pPr algn="just">
              <a:lnSpc>
                <a:spcPts val="4140"/>
              </a:lnSpc>
            </a:pPr>
            <a:r>
              <a:rPr lang="en-US" sz="3450" spc="-203">
                <a:solidFill>
                  <a:srgbClr val="213559"/>
                </a:solidFill>
                <a:latin typeface="Montserrat Extra-Bold Italics"/>
              </a:rPr>
              <a:t>BÀI HỌC KINH NGHIỆM</a:t>
            </a:r>
          </a:p>
          <a:p>
            <a:pPr algn="just">
              <a:lnSpc>
                <a:spcPts val="4140"/>
              </a:lnSpc>
            </a:pPr>
          </a:p>
          <a:p>
            <a:pPr algn="just">
              <a:lnSpc>
                <a:spcPts val="4140"/>
              </a:lnSpc>
            </a:pPr>
            <a:r>
              <a:rPr lang="en-US" sz="3450" spc="-203">
                <a:solidFill>
                  <a:srgbClr val="213559"/>
                </a:solidFill>
                <a:latin typeface="Montserrat Extra-Bold"/>
              </a:rPr>
              <a:t>         *</a:t>
            </a:r>
            <a:r>
              <a:rPr lang="en-US" sz="3450" spc="-203">
                <a:solidFill>
                  <a:srgbClr val="213559"/>
                </a:solidFill>
                <a:latin typeface="Montserrat Extra-Bold Italics"/>
              </a:rPr>
              <a:t>Chưa phát huy hết khả năng của các thành viên trong dự án,</a:t>
            </a:r>
          </a:p>
          <a:p>
            <a:pPr algn="just">
              <a:lnSpc>
                <a:spcPts val="4140"/>
              </a:lnSpc>
            </a:pPr>
            <a:r>
              <a:rPr lang="en-US" sz="3450" spc="-203">
                <a:solidFill>
                  <a:srgbClr val="213559"/>
                </a:solidFill>
                <a:latin typeface="Montserrat Extra-Bold"/>
              </a:rPr>
              <a:t>         </a:t>
            </a:r>
            <a:r>
              <a:rPr lang="en-US" sz="3450" spc="-203">
                <a:solidFill>
                  <a:srgbClr val="213559"/>
                </a:solidFill>
                <a:latin typeface="Montserrat Extra-Bold Italics"/>
              </a:rPr>
              <a:t>nâng cao tinh thần trách nhiệm của các thành viên .</a:t>
            </a:r>
          </a:p>
          <a:p>
            <a:pPr algn="just">
              <a:lnSpc>
                <a:spcPts val="4140"/>
              </a:lnSpc>
            </a:pPr>
          </a:p>
          <a:p>
            <a:pPr algn="just">
              <a:lnSpc>
                <a:spcPts val="4140"/>
              </a:lnSpc>
            </a:pPr>
            <a:r>
              <a:rPr lang="en-US" sz="3450" spc="-203">
                <a:solidFill>
                  <a:srgbClr val="213559"/>
                </a:solidFill>
                <a:latin typeface="Montserrat Extra-Bold"/>
              </a:rPr>
              <a:t>         **</a:t>
            </a:r>
            <a:r>
              <a:rPr lang="en-US" sz="3450" spc="-203">
                <a:solidFill>
                  <a:srgbClr val="213559"/>
                </a:solidFill>
                <a:latin typeface="Montserrat Extra-Bold Italics"/>
              </a:rPr>
              <a:t>Phân bổ đều số lượng công việc để các thành viên làm việc</a:t>
            </a:r>
          </a:p>
          <a:p>
            <a:pPr algn="just">
              <a:lnSpc>
                <a:spcPts val="4140"/>
              </a:lnSpc>
            </a:pPr>
            <a:r>
              <a:rPr lang="en-US" sz="3450" spc="-203">
                <a:solidFill>
                  <a:srgbClr val="213559"/>
                </a:solidFill>
                <a:latin typeface="Montserrat Extra-Bold"/>
              </a:rPr>
              <a:t>         </a:t>
            </a:r>
            <a:r>
              <a:rPr lang="en-US" sz="3450" spc="-203">
                <a:solidFill>
                  <a:srgbClr val="213559"/>
                </a:solidFill>
                <a:latin typeface="Montserrat Extra-Bold Italics"/>
              </a:rPr>
              <a:t>không bị áp lực quá mức</a:t>
            </a:r>
          </a:p>
          <a:p>
            <a:pPr algn="just">
              <a:lnSpc>
                <a:spcPts val="4140"/>
              </a:lnSpc>
            </a:pPr>
          </a:p>
          <a:p>
            <a:pPr algn="ctr">
              <a:lnSpc>
                <a:spcPts val="4140"/>
              </a:lnSpc>
              <a:spcBef>
                <a:spcPct val="0"/>
              </a:spcBef>
            </a:pPr>
          </a:p>
        </p:txBody>
      </p:sp>
      <p:sp>
        <p:nvSpPr>
          <p:cNvPr name="TextBox 21" id="21"/>
          <p:cNvSpPr txBox="true"/>
          <p:nvPr/>
        </p:nvSpPr>
        <p:spPr>
          <a:xfrm rot="0">
            <a:off x="17703733" y="9525691"/>
            <a:ext cx="578048"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4387006" y="1028700"/>
            <a:ext cx="9513988" cy="822960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28700"/>
            <a:ext cx="11749509" cy="1123950"/>
          </a:xfrm>
          <a:prstGeom prst="rect">
            <a:avLst/>
          </a:prstGeom>
        </p:spPr>
        <p:txBody>
          <a:bodyPr anchor="t" rtlCol="false" tIns="0" lIns="0" bIns="0" rIns="0">
            <a:spAutoFit/>
          </a:bodyPr>
          <a:lstStyle/>
          <a:p>
            <a:pPr algn="l" marL="0" indent="0" lvl="0">
              <a:lnSpc>
                <a:spcPts val="8880"/>
              </a:lnSpc>
              <a:spcBef>
                <a:spcPct val="0"/>
              </a:spcBef>
            </a:pPr>
            <a:r>
              <a:rPr lang="en-US" sz="7400" spc="-436">
                <a:solidFill>
                  <a:srgbClr val="213559"/>
                </a:solidFill>
                <a:latin typeface="Montserrat Extra-Bold Italics"/>
              </a:rPr>
              <a:t>I. GIỚI THIỆU PHẦN MỀM</a:t>
            </a:r>
          </a:p>
        </p:txBody>
      </p:sp>
      <p:sp>
        <p:nvSpPr>
          <p:cNvPr name="TextBox 3" id="3"/>
          <p:cNvSpPr txBox="true"/>
          <p:nvPr/>
        </p:nvSpPr>
        <p:spPr>
          <a:xfrm rot="0">
            <a:off x="1028700" y="2340410"/>
            <a:ext cx="9385866" cy="695325"/>
          </a:xfrm>
          <a:prstGeom prst="rect">
            <a:avLst/>
          </a:prstGeom>
        </p:spPr>
        <p:txBody>
          <a:bodyPr anchor="t" rtlCol="false" tIns="0" lIns="0" bIns="0" rIns="0">
            <a:spAutoFit/>
          </a:bodyPr>
          <a:lstStyle/>
          <a:p>
            <a:pPr algn="l" marL="0" indent="0" lvl="0">
              <a:lnSpc>
                <a:spcPts val="5519"/>
              </a:lnSpc>
              <a:spcBef>
                <a:spcPct val="0"/>
              </a:spcBef>
            </a:pPr>
            <a:r>
              <a:rPr lang="en-US" sz="4599" spc="-271">
                <a:solidFill>
                  <a:srgbClr val="213559"/>
                </a:solidFill>
                <a:latin typeface="Montserrat Extra-Bold"/>
              </a:rPr>
              <a:t>A. NGUYÊN NHÂN CHỌN ĐỀ TÀI?</a:t>
            </a:r>
          </a:p>
        </p:txBody>
      </p:sp>
      <p:sp>
        <p:nvSpPr>
          <p:cNvPr name="TextBox 4" id="4"/>
          <p:cNvSpPr txBox="true"/>
          <p:nvPr/>
        </p:nvSpPr>
        <p:spPr>
          <a:xfrm rot="0">
            <a:off x="1401804" y="3806021"/>
            <a:ext cx="16204424" cy="3714751"/>
          </a:xfrm>
          <a:prstGeom prst="rect">
            <a:avLst/>
          </a:prstGeom>
        </p:spPr>
        <p:txBody>
          <a:bodyPr anchor="t" rtlCol="false" tIns="0" lIns="0" bIns="0" rIns="0">
            <a:spAutoFit/>
          </a:bodyPr>
          <a:lstStyle/>
          <a:p>
            <a:pPr marL="863595" indent="-431797" lvl="1">
              <a:lnSpc>
                <a:spcPts val="5999"/>
              </a:lnSpc>
              <a:buFont typeface="Arial"/>
              <a:buChar char="•"/>
            </a:pPr>
            <a:r>
              <a:rPr lang="en-US" sz="3999" spc="79">
                <a:solidFill>
                  <a:srgbClr val="213559"/>
                </a:solidFill>
                <a:latin typeface="Montserrat"/>
              </a:rPr>
              <a:t>Nhu cầu tiêu dùng nước hoa ngày càng tăng.</a:t>
            </a:r>
          </a:p>
          <a:p>
            <a:pPr>
              <a:lnSpc>
                <a:spcPts val="5999"/>
              </a:lnSpc>
            </a:pPr>
          </a:p>
          <a:p>
            <a:pPr marL="863595" indent="-431797" lvl="1">
              <a:lnSpc>
                <a:spcPts val="5999"/>
              </a:lnSpc>
              <a:buFont typeface="Arial"/>
              <a:buChar char="•"/>
            </a:pPr>
            <a:r>
              <a:rPr lang="en-US" sz="3999" spc="79">
                <a:solidFill>
                  <a:srgbClr val="213559"/>
                </a:solidFill>
                <a:latin typeface="Montserrat"/>
              </a:rPr>
              <a:t>Nhu cầu mua sắm trực tuyến tăng.</a:t>
            </a:r>
          </a:p>
          <a:p>
            <a:pPr>
              <a:lnSpc>
                <a:spcPts val="5999"/>
              </a:lnSpc>
            </a:pPr>
          </a:p>
          <a:p>
            <a:pPr algn="l" marL="863595" indent="-431797" lvl="1">
              <a:lnSpc>
                <a:spcPts val="5999"/>
              </a:lnSpc>
              <a:buFont typeface="Arial"/>
              <a:buChar char="•"/>
            </a:pPr>
            <a:r>
              <a:rPr lang="en-US" sz="3999" spc="79">
                <a:solidFill>
                  <a:srgbClr val="213559"/>
                </a:solidFill>
                <a:latin typeface="Montserrat"/>
              </a:rPr>
              <a:t>Việc mua nước hoa thường gặp khó khăn.</a:t>
            </a:r>
          </a:p>
        </p:txBody>
      </p:sp>
      <p:sp>
        <p:nvSpPr>
          <p:cNvPr name="TextBox 5" id="5"/>
          <p:cNvSpPr txBox="true"/>
          <p:nvPr/>
        </p:nvSpPr>
        <p:spPr>
          <a:xfrm rot="0">
            <a:off x="17848215" y="9525691"/>
            <a:ext cx="289084"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4</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3656575"/>
            <a:ext cx="18137299" cy="5219700"/>
          </a:xfrm>
          <a:prstGeom prst="rect">
            <a:avLst/>
          </a:prstGeom>
        </p:spPr>
        <p:txBody>
          <a:bodyPr anchor="t" rtlCol="false" tIns="0" lIns="0" bIns="0" rIns="0">
            <a:spAutoFit/>
          </a:bodyPr>
          <a:lstStyle/>
          <a:p>
            <a:pPr marL="863599" indent="-431800" lvl="1">
              <a:lnSpc>
                <a:spcPts val="5999"/>
              </a:lnSpc>
              <a:buFont typeface="Arial"/>
              <a:buChar char="•"/>
            </a:pPr>
            <a:r>
              <a:rPr lang="en-US" sz="3999" spc="79">
                <a:solidFill>
                  <a:srgbClr val="213559"/>
                </a:solidFill>
                <a:latin typeface="Montserrat"/>
              </a:rPr>
              <a:t>Tạo ứng dụng bán nước hoa:</a:t>
            </a:r>
          </a:p>
          <a:p>
            <a:pPr>
              <a:lnSpc>
                <a:spcPts val="5999"/>
              </a:lnSpc>
            </a:pPr>
          </a:p>
          <a:p>
            <a:pPr marL="1727199" indent="-575733" lvl="2">
              <a:lnSpc>
                <a:spcPts val="5999"/>
              </a:lnSpc>
              <a:buFont typeface="Arial"/>
              <a:buChar char="⚬"/>
            </a:pPr>
            <a:r>
              <a:rPr lang="en-US" sz="3999" spc="79">
                <a:solidFill>
                  <a:srgbClr val="213559"/>
                </a:solidFill>
                <a:latin typeface="Montserrat"/>
              </a:rPr>
              <a:t>Giao diện đơn giản, thân thiện, dễ dùng</a:t>
            </a:r>
          </a:p>
          <a:p>
            <a:pPr>
              <a:lnSpc>
                <a:spcPts val="5999"/>
              </a:lnSpc>
            </a:pPr>
          </a:p>
          <a:p>
            <a:pPr marL="1727199" indent="-575733" lvl="2">
              <a:lnSpc>
                <a:spcPts val="5999"/>
              </a:lnSpc>
              <a:buFont typeface="Arial"/>
              <a:buChar char="⚬"/>
            </a:pPr>
            <a:r>
              <a:rPr lang="en-US" sz="3999" spc="79">
                <a:solidFill>
                  <a:srgbClr val="213559"/>
                </a:solidFill>
                <a:latin typeface="Montserrat"/>
              </a:rPr>
              <a:t>Cung cấp nước hoa chính hãng, uy tín</a:t>
            </a:r>
          </a:p>
          <a:p>
            <a:pPr>
              <a:lnSpc>
                <a:spcPts val="5999"/>
              </a:lnSpc>
            </a:pPr>
          </a:p>
          <a:p>
            <a:pPr algn="l" marL="1727199" indent="-575733" lvl="2">
              <a:lnSpc>
                <a:spcPts val="5999"/>
              </a:lnSpc>
              <a:buFont typeface="Arial"/>
              <a:buChar char="⚬"/>
            </a:pPr>
            <a:r>
              <a:rPr lang="en-US" sz="3999" spc="79">
                <a:solidFill>
                  <a:srgbClr val="213559"/>
                </a:solidFill>
                <a:latin typeface="Montserrat"/>
              </a:rPr>
              <a:t>Giúp người dùng tìm được sản phẩm phù hợp 1 cách dễ dàng</a:t>
            </a:r>
          </a:p>
        </p:txBody>
      </p:sp>
      <p:sp>
        <p:nvSpPr>
          <p:cNvPr name="TextBox 3" id="3"/>
          <p:cNvSpPr txBox="true"/>
          <p:nvPr/>
        </p:nvSpPr>
        <p:spPr>
          <a:xfrm rot="0">
            <a:off x="1028700" y="1028700"/>
            <a:ext cx="11749509" cy="1123950"/>
          </a:xfrm>
          <a:prstGeom prst="rect">
            <a:avLst/>
          </a:prstGeom>
        </p:spPr>
        <p:txBody>
          <a:bodyPr anchor="t" rtlCol="false" tIns="0" lIns="0" bIns="0" rIns="0">
            <a:spAutoFit/>
          </a:bodyPr>
          <a:lstStyle/>
          <a:p>
            <a:pPr algn="l" marL="0" indent="0" lvl="0">
              <a:lnSpc>
                <a:spcPts val="8879"/>
              </a:lnSpc>
              <a:spcBef>
                <a:spcPct val="0"/>
              </a:spcBef>
            </a:pPr>
            <a:r>
              <a:rPr lang="en-US" sz="7399" spc="-436">
                <a:solidFill>
                  <a:srgbClr val="213559"/>
                </a:solidFill>
                <a:latin typeface="Montserrat Extra-Bold Italics"/>
              </a:rPr>
              <a:t>I. GIỚI THIỆU PHẦN MỀM</a:t>
            </a:r>
          </a:p>
        </p:txBody>
      </p:sp>
      <p:sp>
        <p:nvSpPr>
          <p:cNvPr name="TextBox 4" id="4"/>
          <p:cNvSpPr txBox="true"/>
          <p:nvPr/>
        </p:nvSpPr>
        <p:spPr>
          <a:xfrm rot="0">
            <a:off x="1028700" y="2340410"/>
            <a:ext cx="14978410" cy="695325"/>
          </a:xfrm>
          <a:prstGeom prst="rect">
            <a:avLst/>
          </a:prstGeom>
        </p:spPr>
        <p:txBody>
          <a:bodyPr anchor="t" rtlCol="false" tIns="0" lIns="0" bIns="0" rIns="0">
            <a:spAutoFit/>
          </a:bodyPr>
          <a:lstStyle/>
          <a:p>
            <a:pPr algn="l" marL="0" indent="0" lvl="0">
              <a:lnSpc>
                <a:spcPts val="5519"/>
              </a:lnSpc>
              <a:spcBef>
                <a:spcPct val="0"/>
              </a:spcBef>
            </a:pPr>
            <a:r>
              <a:rPr lang="en-US" sz="4599" spc="-271">
                <a:solidFill>
                  <a:srgbClr val="213559"/>
                </a:solidFill>
                <a:latin typeface="Montserrat Extra-Bold"/>
              </a:rPr>
              <a:t>B. MỤC TIÊU</a:t>
            </a:r>
          </a:p>
        </p:txBody>
      </p:sp>
      <p:sp>
        <p:nvSpPr>
          <p:cNvPr name="TextBox 5" id="5"/>
          <p:cNvSpPr txBox="true"/>
          <p:nvPr/>
        </p:nvSpPr>
        <p:spPr>
          <a:xfrm rot="0">
            <a:off x="17848215" y="9525691"/>
            <a:ext cx="289084"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5</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27571" y="2702615"/>
            <a:ext cx="16832859" cy="7200900"/>
          </a:xfrm>
          <a:prstGeom prst="rect">
            <a:avLst/>
          </a:prstGeom>
        </p:spPr>
        <p:txBody>
          <a:bodyPr anchor="t" rtlCol="false" tIns="0" lIns="0" bIns="0" rIns="0">
            <a:spAutoFit/>
          </a:bodyPr>
          <a:lstStyle/>
          <a:p>
            <a:pPr marL="755647" indent="-377824" lvl="1">
              <a:lnSpc>
                <a:spcPts val="5249"/>
              </a:lnSpc>
              <a:buFont typeface="Arial"/>
              <a:buChar char="•"/>
            </a:pPr>
            <a:r>
              <a:rPr lang="en-US" sz="3499" spc="69">
                <a:solidFill>
                  <a:srgbClr val="213559"/>
                </a:solidFill>
                <a:latin typeface="Montserrat"/>
              </a:rPr>
              <a:t>Đây là dự án về xây dựng ứng dụng bán nước hoa với giao diện thân thiện, cung cấp các sản phẩm nước hoa, từ đó khách hàng có thể lựa chọn và đặt hàng trên ứng dụng.</a:t>
            </a:r>
          </a:p>
          <a:p>
            <a:pPr>
              <a:lnSpc>
                <a:spcPts val="5249"/>
              </a:lnSpc>
            </a:pPr>
            <a:r>
              <a:rPr lang="en-US" sz="3499" spc="69">
                <a:solidFill>
                  <a:srgbClr val="213559"/>
                </a:solidFill>
                <a:latin typeface="Montserrat"/>
              </a:rPr>
              <a:t> </a:t>
            </a:r>
          </a:p>
          <a:p>
            <a:pPr marL="755647" indent="-377824" lvl="1">
              <a:lnSpc>
                <a:spcPts val="5249"/>
              </a:lnSpc>
              <a:buFont typeface="Arial"/>
              <a:buChar char="•"/>
            </a:pPr>
            <a:r>
              <a:rPr lang="en-US" sz="3499" spc="69">
                <a:solidFill>
                  <a:srgbClr val="213559"/>
                </a:solidFill>
                <a:latin typeface="Montserrat"/>
              </a:rPr>
              <a:t>Đối với khách hàng(user) có thể đăng ký, đăng nhập tài khoản, tìm kiếm sản phẩm, đặt hàng, bình luận và đánh giá sản phẩm, trò chuyện với quản trị viên.</a:t>
            </a:r>
          </a:p>
          <a:p>
            <a:pPr>
              <a:lnSpc>
                <a:spcPts val="5249"/>
              </a:lnSpc>
            </a:pPr>
          </a:p>
          <a:p>
            <a:pPr algn="l" marL="755647" indent="-377824" lvl="1">
              <a:lnSpc>
                <a:spcPts val="5249"/>
              </a:lnSpc>
              <a:buFont typeface="Arial"/>
              <a:buChar char="•"/>
            </a:pPr>
            <a:r>
              <a:rPr lang="en-US" sz="3499" spc="69">
                <a:solidFill>
                  <a:srgbClr val="213559"/>
                </a:solidFill>
                <a:latin typeface="Montserrat"/>
              </a:rPr>
              <a:t>Đối với quản trị viên(admin) có thể thực hiện các thao tác giống như khách hàng (user), đặc biệt hơn nữa, họ có thể quản lý các thông tin và thực hiện tác vụ như thêm, xóa, sửa.</a:t>
            </a:r>
          </a:p>
        </p:txBody>
      </p:sp>
      <p:sp>
        <p:nvSpPr>
          <p:cNvPr name="TextBox 3" id="3"/>
          <p:cNvSpPr txBox="true"/>
          <p:nvPr/>
        </p:nvSpPr>
        <p:spPr>
          <a:xfrm rot="0">
            <a:off x="1028700" y="622348"/>
            <a:ext cx="11749509" cy="1123950"/>
          </a:xfrm>
          <a:prstGeom prst="rect">
            <a:avLst/>
          </a:prstGeom>
        </p:spPr>
        <p:txBody>
          <a:bodyPr anchor="t" rtlCol="false" tIns="0" lIns="0" bIns="0" rIns="0">
            <a:spAutoFit/>
          </a:bodyPr>
          <a:lstStyle/>
          <a:p>
            <a:pPr algn="l" marL="0" indent="0" lvl="0">
              <a:lnSpc>
                <a:spcPts val="8880"/>
              </a:lnSpc>
              <a:spcBef>
                <a:spcPct val="0"/>
              </a:spcBef>
            </a:pPr>
            <a:r>
              <a:rPr lang="en-US" sz="7400" spc="-436">
                <a:solidFill>
                  <a:srgbClr val="213559"/>
                </a:solidFill>
                <a:latin typeface="Montserrat Extra-Bold Italics"/>
              </a:rPr>
              <a:t>I. GIỚI THIỆU PHẦN MỀM</a:t>
            </a:r>
          </a:p>
        </p:txBody>
      </p:sp>
      <p:sp>
        <p:nvSpPr>
          <p:cNvPr name="TextBox 4" id="4"/>
          <p:cNvSpPr txBox="true"/>
          <p:nvPr/>
        </p:nvSpPr>
        <p:spPr>
          <a:xfrm rot="0">
            <a:off x="1157022" y="1746298"/>
            <a:ext cx="14978410" cy="695325"/>
          </a:xfrm>
          <a:prstGeom prst="rect">
            <a:avLst/>
          </a:prstGeom>
        </p:spPr>
        <p:txBody>
          <a:bodyPr anchor="t" rtlCol="false" tIns="0" lIns="0" bIns="0" rIns="0">
            <a:spAutoFit/>
          </a:bodyPr>
          <a:lstStyle/>
          <a:p>
            <a:pPr algn="l" marL="0" indent="0" lvl="0">
              <a:lnSpc>
                <a:spcPts val="5519"/>
              </a:lnSpc>
              <a:spcBef>
                <a:spcPct val="0"/>
              </a:spcBef>
            </a:pPr>
            <a:r>
              <a:rPr lang="en-US" sz="4599" spc="-271">
                <a:solidFill>
                  <a:srgbClr val="213559"/>
                </a:solidFill>
                <a:latin typeface="Montserrat Extra-Bold"/>
              </a:rPr>
              <a:t>C. MÔ TẢ DỰ ÁN</a:t>
            </a:r>
          </a:p>
        </p:txBody>
      </p:sp>
      <p:sp>
        <p:nvSpPr>
          <p:cNvPr name="TextBox 5" id="5"/>
          <p:cNvSpPr txBox="true"/>
          <p:nvPr/>
        </p:nvSpPr>
        <p:spPr>
          <a:xfrm rot="0">
            <a:off x="17848215" y="9525691"/>
            <a:ext cx="289084"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6</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290531" y="3686174"/>
            <a:ext cx="16832859" cy="1457326"/>
          </a:xfrm>
          <a:prstGeom prst="rect">
            <a:avLst/>
          </a:prstGeom>
        </p:spPr>
        <p:txBody>
          <a:bodyPr anchor="t" rtlCol="false" tIns="0" lIns="0" bIns="0" rIns="0">
            <a:spAutoFit/>
          </a:bodyPr>
          <a:lstStyle/>
          <a:p>
            <a:pPr>
              <a:lnSpc>
                <a:spcPts val="5999"/>
              </a:lnSpc>
            </a:pPr>
            <a:r>
              <a:rPr lang="en-US" sz="3999" spc="79">
                <a:solidFill>
                  <a:srgbClr val="213559"/>
                </a:solidFill>
                <a:latin typeface="Montserrat"/>
              </a:rPr>
              <a:t>a. Vai trò khách hàng(user)</a:t>
            </a:r>
          </a:p>
          <a:p>
            <a:pPr algn="l">
              <a:lnSpc>
                <a:spcPts val="5999"/>
              </a:lnSpc>
            </a:pPr>
            <a:r>
              <a:rPr lang="en-US" sz="3999" spc="79">
                <a:solidFill>
                  <a:srgbClr val="213559"/>
                </a:solidFill>
                <a:latin typeface="Montserrat"/>
              </a:rPr>
              <a:t>b. Vai trò quản trị viên(admin)</a:t>
            </a:r>
          </a:p>
        </p:txBody>
      </p:sp>
      <p:sp>
        <p:nvSpPr>
          <p:cNvPr name="TextBox 3" id="3"/>
          <p:cNvSpPr txBox="true"/>
          <p:nvPr/>
        </p:nvSpPr>
        <p:spPr>
          <a:xfrm rot="0">
            <a:off x="1028700" y="1028700"/>
            <a:ext cx="11749509" cy="1123950"/>
          </a:xfrm>
          <a:prstGeom prst="rect">
            <a:avLst/>
          </a:prstGeom>
        </p:spPr>
        <p:txBody>
          <a:bodyPr anchor="t" rtlCol="false" tIns="0" lIns="0" bIns="0" rIns="0">
            <a:spAutoFit/>
          </a:bodyPr>
          <a:lstStyle/>
          <a:p>
            <a:pPr algn="l" marL="0" indent="0" lvl="0">
              <a:lnSpc>
                <a:spcPts val="8879"/>
              </a:lnSpc>
              <a:spcBef>
                <a:spcPct val="0"/>
              </a:spcBef>
            </a:pPr>
            <a:r>
              <a:rPr lang="en-US" sz="7399" spc="-436">
                <a:solidFill>
                  <a:srgbClr val="213559"/>
                </a:solidFill>
                <a:latin typeface="Montserrat Extra-Bold Italics"/>
              </a:rPr>
              <a:t>I. GIỚI THIỆU PHẦN MỀM</a:t>
            </a:r>
          </a:p>
        </p:txBody>
      </p:sp>
      <p:sp>
        <p:nvSpPr>
          <p:cNvPr name="TextBox 4" id="4"/>
          <p:cNvSpPr txBox="true"/>
          <p:nvPr/>
        </p:nvSpPr>
        <p:spPr>
          <a:xfrm rot="0">
            <a:off x="1028700" y="2340410"/>
            <a:ext cx="14978410" cy="695325"/>
          </a:xfrm>
          <a:prstGeom prst="rect">
            <a:avLst/>
          </a:prstGeom>
        </p:spPr>
        <p:txBody>
          <a:bodyPr anchor="t" rtlCol="false" tIns="0" lIns="0" bIns="0" rIns="0">
            <a:spAutoFit/>
          </a:bodyPr>
          <a:lstStyle/>
          <a:p>
            <a:pPr algn="l" marL="0" indent="0" lvl="0">
              <a:lnSpc>
                <a:spcPts val="5519"/>
              </a:lnSpc>
              <a:spcBef>
                <a:spcPct val="0"/>
              </a:spcBef>
            </a:pPr>
            <a:r>
              <a:rPr lang="en-US" sz="4599" spc="-271">
                <a:solidFill>
                  <a:srgbClr val="213559"/>
                </a:solidFill>
                <a:latin typeface="Montserrat Extra-Bold"/>
              </a:rPr>
              <a:t>D. GIAO DIỆN VÀ CHỨC NĂNG</a:t>
            </a:r>
          </a:p>
        </p:txBody>
      </p:sp>
      <p:sp>
        <p:nvSpPr>
          <p:cNvPr name="TextBox 5" id="5"/>
          <p:cNvSpPr txBox="true"/>
          <p:nvPr/>
        </p:nvSpPr>
        <p:spPr>
          <a:xfrm rot="0">
            <a:off x="17848215" y="9525691"/>
            <a:ext cx="289084"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320261" y="1028700"/>
            <a:ext cx="13647479" cy="8770960"/>
          </a:xfrm>
          <a:custGeom>
            <a:avLst/>
            <a:gdLst/>
            <a:ahLst/>
            <a:cxnLst/>
            <a:rect r="r" b="b" t="t" l="l"/>
            <a:pathLst>
              <a:path h="8770960" w="13647479">
                <a:moveTo>
                  <a:pt x="0" y="0"/>
                </a:moveTo>
                <a:lnTo>
                  <a:pt x="13647478" y="0"/>
                </a:lnTo>
                <a:lnTo>
                  <a:pt x="13647478" y="8770960"/>
                </a:lnTo>
                <a:lnTo>
                  <a:pt x="0" y="8770960"/>
                </a:lnTo>
                <a:lnTo>
                  <a:pt x="0" y="0"/>
                </a:lnTo>
                <a:close/>
              </a:path>
            </a:pathLst>
          </a:custGeom>
          <a:blipFill>
            <a:blip r:embed="rId2"/>
            <a:stretch>
              <a:fillRect l="0" t="0" r="0" b="0"/>
            </a:stretch>
          </a:blipFill>
        </p:spPr>
      </p:sp>
      <p:sp>
        <p:nvSpPr>
          <p:cNvPr name="TextBox 3" id="3"/>
          <p:cNvSpPr txBox="true"/>
          <p:nvPr/>
        </p:nvSpPr>
        <p:spPr>
          <a:xfrm rot="0">
            <a:off x="426441" y="164570"/>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a. Vai trò khách hàng(user)</a:t>
            </a:r>
          </a:p>
          <a:p>
            <a:pPr algn="l">
              <a:lnSpc>
                <a:spcPts val="5249"/>
              </a:lnSpc>
            </a:pPr>
          </a:p>
        </p:txBody>
      </p:sp>
      <p:sp>
        <p:nvSpPr>
          <p:cNvPr name="TextBox 4" id="4"/>
          <p:cNvSpPr txBox="true"/>
          <p:nvPr/>
        </p:nvSpPr>
        <p:spPr>
          <a:xfrm rot="0">
            <a:off x="17848215" y="9525691"/>
            <a:ext cx="289084"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11969" y="941488"/>
            <a:ext cx="14948168" cy="8704433"/>
          </a:xfrm>
          <a:custGeom>
            <a:avLst/>
            <a:gdLst/>
            <a:ahLst/>
            <a:cxnLst/>
            <a:rect r="r" b="b" t="t" l="l"/>
            <a:pathLst>
              <a:path h="8704433" w="14948168">
                <a:moveTo>
                  <a:pt x="0" y="0"/>
                </a:moveTo>
                <a:lnTo>
                  <a:pt x="14948168" y="0"/>
                </a:lnTo>
                <a:lnTo>
                  <a:pt x="14948168" y="8704433"/>
                </a:lnTo>
                <a:lnTo>
                  <a:pt x="0" y="8704433"/>
                </a:lnTo>
                <a:lnTo>
                  <a:pt x="0" y="0"/>
                </a:lnTo>
                <a:close/>
              </a:path>
            </a:pathLst>
          </a:custGeom>
          <a:blipFill>
            <a:blip r:embed="rId2"/>
            <a:stretch>
              <a:fillRect l="0" t="0" r="0" b="0"/>
            </a:stretch>
          </a:blipFill>
        </p:spPr>
      </p:sp>
      <p:sp>
        <p:nvSpPr>
          <p:cNvPr name="TextBox 3" id="3"/>
          <p:cNvSpPr txBox="true"/>
          <p:nvPr/>
        </p:nvSpPr>
        <p:spPr>
          <a:xfrm rot="0">
            <a:off x="426441" y="100409"/>
            <a:ext cx="16832859" cy="1285875"/>
          </a:xfrm>
          <a:prstGeom prst="rect">
            <a:avLst/>
          </a:prstGeom>
        </p:spPr>
        <p:txBody>
          <a:bodyPr anchor="t" rtlCol="false" tIns="0" lIns="0" bIns="0" rIns="0">
            <a:spAutoFit/>
          </a:bodyPr>
          <a:lstStyle/>
          <a:p>
            <a:pPr>
              <a:lnSpc>
                <a:spcPts val="5249"/>
              </a:lnSpc>
            </a:pPr>
            <a:r>
              <a:rPr lang="en-US" sz="3499" spc="69">
                <a:solidFill>
                  <a:srgbClr val="213559"/>
                </a:solidFill>
                <a:latin typeface="Montserrat Bold"/>
              </a:rPr>
              <a:t>a. Vai trò khách hàng(user)</a:t>
            </a:r>
          </a:p>
          <a:p>
            <a:pPr algn="l">
              <a:lnSpc>
                <a:spcPts val="5249"/>
              </a:lnSpc>
            </a:pPr>
          </a:p>
        </p:txBody>
      </p:sp>
      <p:sp>
        <p:nvSpPr>
          <p:cNvPr name="TextBox 4" id="4"/>
          <p:cNvSpPr txBox="true"/>
          <p:nvPr/>
        </p:nvSpPr>
        <p:spPr>
          <a:xfrm rot="0">
            <a:off x="17848215" y="9525691"/>
            <a:ext cx="289084" cy="679450"/>
          </a:xfrm>
          <a:prstGeom prst="rect">
            <a:avLst/>
          </a:prstGeom>
        </p:spPr>
        <p:txBody>
          <a:bodyPr anchor="t" rtlCol="false" tIns="0" lIns="0" bIns="0" rIns="0">
            <a:spAutoFit/>
          </a:bodyPr>
          <a:lstStyle/>
          <a:p>
            <a:pPr algn="ctr">
              <a:lnSpc>
                <a:spcPts val="5599"/>
              </a:lnSpc>
            </a:pPr>
            <a:r>
              <a:rPr lang="en-US" sz="3999">
                <a:solidFill>
                  <a:srgbClr val="213559"/>
                </a:solidFill>
                <a:latin typeface="Noto Serif Display Black"/>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DAFh07_pmcA</dc:identifier>
  <dcterms:modified xsi:type="dcterms:W3CDTF">2011-08-01T06:04:30Z</dcterms:modified>
  <cp:revision>1</cp:revision>
  <dc:title>Xây dựng ứng dụng bán nước hoa</dc:title>
</cp:coreProperties>
</file>